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282" r:id="rId2"/>
    <p:sldId id="283" r:id="rId3"/>
    <p:sldId id="284" r:id="rId4"/>
    <p:sldId id="257" r:id="rId5"/>
    <p:sldId id="287" r:id="rId6"/>
    <p:sldId id="258" r:id="rId7"/>
    <p:sldId id="273" r:id="rId8"/>
    <p:sldId id="259" r:id="rId9"/>
    <p:sldId id="281" r:id="rId10"/>
    <p:sldId id="285" r:id="rId11"/>
    <p:sldId id="286" r:id="rId12"/>
    <p:sldId id="260" r:id="rId13"/>
    <p:sldId id="279" r:id="rId14"/>
    <p:sldId id="288" r:id="rId15"/>
    <p:sldId id="269" r:id="rId16"/>
    <p:sldId id="278" r:id="rId17"/>
    <p:sldId id="261" r:id="rId18"/>
    <p:sldId id="280" r:id="rId19"/>
    <p:sldId id="270" r:id="rId20"/>
    <p:sldId id="262" r:id="rId21"/>
    <p:sldId id="271" r:id="rId22"/>
    <p:sldId id="263" r:id="rId23"/>
    <p:sldId id="275" r:id="rId24"/>
    <p:sldId id="276" r:id="rId25"/>
    <p:sldId id="272" r:id="rId26"/>
    <p:sldId id="264" r:id="rId27"/>
    <p:sldId id="289" r:id="rId28"/>
    <p:sldId id="277" r:id="rId29"/>
    <p:sldId id="265" r:id="rId30"/>
    <p:sldId id="290" r:id="rId31"/>
    <p:sldId id="274"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4995" autoAdjust="0"/>
    <p:restoredTop sz="63731" autoAdjust="0"/>
  </p:normalViewPr>
  <p:slideViewPr>
    <p:cSldViewPr>
      <p:cViewPr>
        <p:scale>
          <a:sx n="100" d="100"/>
          <a:sy n="100" d="100"/>
        </p:scale>
        <p:origin x="-1950" y="702"/>
      </p:cViewPr>
      <p:guideLst>
        <p:guide orient="horz" pos="2160"/>
        <p:guide pos="2880"/>
      </p:guideLst>
    </p:cSldViewPr>
  </p:slideViewPr>
  <p:notesTextViewPr>
    <p:cViewPr>
      <p:scale>
        <a:sx n="100" d="100"/>
        <a:sy n="100" d="100"/>
      </p:scale>
      <p:origin x="0" y="0"/>
    </p:cViewPr>
  </p:notesTextViewPr>
  <p:notesViewPr>
    <p:cSldViewPr>
      <p:cViewPr varScale="1">
        <p:scale>
          <a:sx n="98" d="100"/>
          <a:sy n="98" d="100"/>
        </p:scale>
        <p:origin x="-3600"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EDD0F6C-1BB8-4F35-8629-446FAB2518DB}" type="datetimeFigureOut">
              <a:rPr lang="en-US" smtClean="0"/>
              <a:pPr/>
              <a:t>4/24/2010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7FF861D-D653-4D12-BD6E-EC140F9299F9}"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08C565-F18F-4C5E-B97F-7B0CCBD50DA7}" type="datetimeFigureOut">
              <a:rPr lang="en-US" smtClean="0"/>
              <a:pPr/>
              <a:t>4/24/2010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DA8B1C-1C6A-45D9-91E1-42A625D3DBB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isc.sans.org/"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8DA8B1C-1C6A-45D9-91E1-42A625D3DBBE}"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DA8B1C-1C6A-45D9-91E1-42A625D3DBBE}"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267200"/>
            <a:ext cx="5562600" cy="4648200"/>
          </a:xfrm>
        </p:spPr>
        <p:txBody>
          <a:bodyPr>
            <a:normAutofit lnSpcReduction="10000"/>
          </a:bodyPr>
          <a:lstStyle/>
          <a:p>
            <a:r>
              <a:rPr lang="en-US" sz="1200" kern="1200" dirty="0" smtClean="0">
                <a:solidFill>
                  <a:schemeClr val="tx1"/>
                </a:solidFill>
                <a:latin typeface="+mn-lt"/>
                <a:ea typeface="+mn-ea"/>
                <a:cs typeface="+mn-cs"/>
              </a:rPr>
              <a:t>The Human Resources department has a few unique roles in any security awareness effort.  They can assist in conveying the message in any campaign that may be planned – in may companies, they may need to approve a campaign before it can be started.  In most organizations, Human Resources owns the corporate policies, so any security related policy must fit their template, and be vetted through them for compliance with privacy and other Human Resources related regulations.  Finally, Human Resources is best placed for enforcement in the case of any policy violations.  Most policies have that “up to and including termination” clause in them, but what generally happens is that IT calls the department manager of the person who’s violated the policy, and then, generally nothing happens.  If Human Resources is in the loop, quite often they are legally bound to track policy violations and take action on them.</a:t>
            </a:r>
          </a:p>
          <a:p>
            <a:r>
              <a:rPr lang="en-US" sz="1200" kern="1200" dirty="0" smtClean="0">
                <a:solidFill>
                  <a:schemeClr val="tx1"/>
                </a:solidFill>
                <a:latin typeface="+mn-lt"/>
                <a:ea typeface="+mn-ea"/>
                <a:cs typeface="+mn-cs"/>
              </a:rPr>
              <a:t>So how do we influence Human Resources when they are faced with decisions in the information security space?  Quite simply, make them </a:t>
            </a:r>
            <a:r>
              <a:rPr lang="en-US" sz="1200" kern="1200" dirty="0" smtClean="0">
                <a:solidFill>
                  <a:schemeClr val="tx1"/>
                </a:solidFill>
                <a:latin typeface="+mn-lt"/>
                <a:ea typeface="+mn-ea"/>
                <a:cs typeface="+mn-cs"/>
              </a:rPr>
              <a:t>a </a:t>
            </a:r>
            <a:r>
              <a:rPr lang="en-US" sz="1200" kern="1200" dirty="0" smtClean="0">
                <a:solidFill>
                  <a:schemeClr val="tx1"/>
                </a:solidFill>
                <a:latin typeface="+mn-lt"/>
                <a:ea typeface="+mn-ea"/>
                <a:cs typeface="+mn-cs"/>
              </a:rPr>
              <a:t>full partner in the process, or better yet, make them the lead in the process, with IT acting as a technical advisor.</a:t>
            </a:r>
          </a:p>
          <a:p>
            <a:r>
              <a:rPr lang="en-US" sz="1200" kern="1200" dirty="0" smtClean="0">
                <a:solidFill>
                  <a:schemeClr val="tx1"/>
                </a:solidFill>
                <a:latin typeface="+mn-lt"/>
                <a:ea typeface="+mn-ea"/>
                <a:cs typeface="+mn-cs"/>
              </a:rPr>
              <a:t>In our list of motivators, the ones that resonate most with Human Resources include:</a:t>
            </a:r>
          </a:p>
          <a:p>
            <a:pPr lvl="0">
              <a:buFont typeface="Arial" pitchFamily="34" charset="0"/>
              <a:buChar char="•"/>
            </a:pPr>
            <a:r>
              <a:rPr lang="en-US" sz="1200" kern="1200" dirty="0" smtClean="0">
                <a:solidFill>
                  <a:schemeClr val="tx1"/>
                </a:solidFill>
                <a:latin typeface="+mn-lt"/>
                <a:ea typeface="+mn-ea"/>
                <a:cs typeface="+mn-cs"/>
              </a:rPr>
              <a:t>Human Resources is the custodian and often the owner of the policies of the corporation, so </a:t>
            </a:r>
            <a:r>
              <a:rPr lang="en-US" sz="1200" b="1" kern="1200" dirty="0" smtClean="0">
                <a:solidFill>
                  <a:schemeClr val="tx1"/>
                </a:solidFill>
                <a:latin typeface="+mn-lt"/>
                <a:ea typeface="+mn-ea"/>
                <a:cs typeface="+mn-cs"/>
              </a:rPr>
              <a:t>compliance with corporate policies</a:t>
            </a:r>
            <a:r>
              <a:rPr lang="en-US" sz="1200" kern="1200" dirty="0" smtClean="0">
                <a:solidFill>
                  <a:schemeClr val="tx1"/>
                </a:solidFill>
                <a:latin typeface="+mn-lt"/>
                <a:ea typeface="+mn-ea"/>
                <a:cs typeface="+mn-cs"/>
              </a:rPr>
              <a:t> is one of their primary mandates.</a:t>
            </a:r>
          </a:p>
          <a:p>
            <a:pPr lvl="0">
              <a:buFont typeface="Arial" pitchFamily="34" charset="0"/>
              <a:buChar char="•"/>
            </a:pPr>
            <a:r>
              <a:rPr lang="en-US" sz="1200" b="1" kern="1200" dirty="0" smtClean="0">
                <a:solidFill>
                  <a:schemeClr val="tx1"/>
                </a:solidFill>
                <a:latin typeface="+mn-lt"/>
                <a:ea typeface="+mn-ea"/>
                <a:cs typeface="+mn-cs"/>
              </a:rPr>
              <a:t>Regulatory compliance</a:t>
            </a:r>
            <a:r>
              <a:rPr lang="en-US" sz="1200" kern="1200" dirty="0" smtClean="0">
                <a:solidFill>
                  <a:schemeClr val="tx1"/>
                </a:solidFill>
                <a:latin typeface="+mn-lt"/>
                <a:ea typeface="+mn-ea"/>
                <a:cs typeface="+mn-cs"/>
              </a:rPr>
              <a:t> as it applies to </a:t>
            </a:r>
            <a:r>
              <a:rPr lang="en-US" sz="1200" b="1" kern="1200" dirty="0" smtClean="0">
                <a:solidFill>
                  <a:schemeClr val="tx1"/>
                </a:solidFill>
                <a:latin typeface="+mn-lt"/>
                <a:ea typeface="+mn-ea"/>
                <a:cs typeface="+mn-cs"/>
              </a:rPr>
              <a:t>privacy issues</a:t>
            </a:r>
            <a:r>
              <a:rPr lang="en-US" sz="1200" kern="1200" dirty="0" smtClean="0">
                <a:solidFill>
                  <a:schemeClr val="tx1"/>
                </a:solidFill>
                <a:latin typeface="+mn-lt"/>
                <a:ea typeface="+mn-ea"/>
                <a:cs typeface="+mn-cs"/>
              </a:rPr>
              <a:t> and </a:t>
            </a:r>
            <a:r>
              <a:rPr lang="en-US" sz="1200" b="1" kern="1200" dirty="0" smtClean="0">
                <a:solidFill>
                  <a:schemeClr val="tx1"/>
                </a:solidFill>
                <a:latin typeface="+mn-lt"/>
                <a:ea typeface="+mn-ea"/>
                <a:cs typeface="+mn-cs"/>
              </a:rPr>
              <a:t>legal compliance</a:t>
            </a:r>
            <a:r>
              <a:rPr lang="en-US" sz="1200" kern="1200" dirty="0" smtClean="0">
                <a:solidFill>
                  <a:schemeClr val="tx1"/>
                </a:solidFill>
                <a:latin typeface="+mn-lt"/>
                <a:ea typeface="+mn-ea"/>
                <a:cs typeface="+mn-cs"/>
              </a:rPr>
              <a:t> are always “front of mind” with Human Resources personnel.  As they deal with employees, prospective employees and people external to the organization, care needs to be taken that all Human Resources actions stay well inside compliance on all applicable legislation.  </a:t>
            </a:r>
          </a:p>
          <a:p>
            <a:pPr lvl="0">
              <a:buFont typeface="Arial" pitchFamily="34" charset="0"/>
              <a:buChar char="•"/>
            </a:pPr>
            <a:r>
              <a:rPr lang="en-US" sz="1200" kern="1200" dirty="0" smtClean="0">
                <a:solidFill>
                  <a:schemeClr val="tx1"/>
                </a:solidFill>
                <a:latin typeface="+mn-lt"/>
                <a:ea typeface="+mn-ea"/>
                <a:cs typeface="+mn-cs"/>
              </a:rPr>
              <a:t>To a lesser extent, </a:t>
            </a:r>
            <a:r>
              <a:rPr lang="en-US" sz="1200" b="1" kern="1200" dirty="0" smtClean="0">
                <a:solidFill>
                  <a:schemeClr val="tx1"/>
                </a:solidFill>
                <a:latin typeface="+mn-lt"/>
                <a:ea typeface="+mn-ea"/>
                <a:cs typeface="+mn-cs"/>
              </a:rPr>
              <a:t>Regulatory Compliance</a:t>
            </a:r>
            <a:r>
              <a:rPr lang="en-US" sz="1200" kern="1200" dirty="0" smtClean="0">
                <a:solidFill>
                  <a:schemeClr val="tx1"/>
                </a:solidFill>
                <a:latin typeface="+mn-lt"/>
                <a:ea typeface="+mn-ea"/>
                <a:cs typeface="+mn-cs"/>
              </a:rPr>
              <a:t> as it applies to the company’s business is also important.  This motivator is there partly because Human Resources Directors are normally in the senior management team of any company, but mostly because the Legal Counsel or Legal Department of many organizations is part of, employed by or is an offshoot of the Human Resources group.</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B8DA8B1C-1C6A-45D9-91E1-42A625D3DBBE}"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DA8B1C-1C6A-45D9-91E1-42A625D3DBBE}"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33400" y="4191000"/>
            <a:ext cx="5791200" cy="4724400"/>
          </a:xfrm>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On the face of things, IT Managers might be included in the Manager / Business Unit Leader category, but they are not well placed there for several reasons.  The most obvious difference is that IT Departments are normally cost centers rather than profit centers.  The fact that these costs are then used by all departments, presumably to turn a profit for the </a:t>
            </a:r>
            <a:r>
              <a:rPr lang="en-US" sz="1200" kern="1200" dirty="0" smtClean="0">
                <a:solidFill>
                  <a:schemeClr val="tx1"/>
                </a:solidFill>
                <a:latin typeface="+mn-lt"/>
                <a:ea typeface="+mn-ea"/>
                <a:cs typeface="+mn-cs"/>
              </a:rPr>
              <a:t>organization, </a:t>
            </a:r>
            <a:r>
              <a:rPr lang="en-US" sz="1200" kern="1200" dirty="0" smtClean="0">
                <a:solidFill>
                  <a:schemeClr val="tx1"/>
                </a:solidFill>
                <a:latin typeface="+mn-lt"/>
                <a:ea typeface="+mn-ea"/>
                <a:cs typeface="+mn-cs"/>
              </a:rPr>
              <a:t>is often lost on Senior Managers.  This places some unique pressures on IT Managers and Departments, which translate into a very different set of motivators:</a:t>
            </a:r>
          </a:p>
          <a:p>
            <a:pPr lvl="0"/>
            <a:endParaRPr lang="en-US" sz="1200" b="1" kern="1200" dirty="0" smtClean="0">
              <a:solidFill>
                <a:schemeClr val="tx1"/>
              </a:solidFill>
              <a:latin typeface="+mn-lt"/>
              <a:ea typeface="+mn-ea"/>
              <a:cs typeface="+mn-cs"/>
            </a:endParaRPr>
          </a:p>
          <a:p>
            <a:pPr lvl="0">
              <a:buFont typeface="Arial" pitchFamily="34" charset="0"/>
              <a:buChar char="•"/>
            </a:pPr>
            <a:r>
              <a:rPr lang="en-US" sz="1200" b="1" kern="1200" dirty="0" smtClean="0">
                <a:solidFill>
                  <a:schemeClr val="tx1"/>
                </a:solidFill>
                <a:latin typeface="+mn-lt"/>
                <a:ea typeface="+mn-ea"/>
                <a:cs typeface="+mn-cs"/>
              </a:rPr>
              <a:t>Uptime of corporate systems</a:t>
            </a:r>
            <a:r>
              <a:rPr lang="en-US" sz="1200" kern="1200" dirty="0" smtClean="0">
                <a:solidFill>
                  <a:schemeClr val="tx1"/>
                </a:solidFill>
                <a:latin typeface="+mn-lt"/>
                <a:ea typeface="+mn-ea"/>
                <a:cs typeface="+mn-cs"/>
              </a:rPr>
              <a:t> is of paramount concern, in many cases to the point that immediate notification of service interruptions and daily reports and statistics are required by IT Managers.</a:t>
            </a:r>
          </a:p>
          <a:p>
            <a:pPr lvl="0">
              <a:buFont typeface="Arial" pitchFamily="34" charset="0"/>
              <a:buChar char="•"/>
            </a:pPr>
            <a:r>
              <a:rPr lang="en-US" sz="1200" kern="1200" dirty="0" smtClean="0">
                <a:solidFill>
                  <a:schemeClr val="tx1"/>
                </a:solidFill>
                <a:latin typeface="+mn-lt"/>
                <a:ea typeface="+mn-ea"/>
                <a:cs typeface="+mn-cs"/>
              </a:rPr>
              <a:t>As a Cost Center, </a:t>
            </a:r>
            <a:r>
              <a:rPr lang="en-US" sz="1200" b="1" kern="1200" dirty="0" smtClean="0">
                <a:solidFill>
                  <a:schemeClr val="tx1"/>
                </a:solidFill>
                <a:latin typeface="+mn-lt"/>
                <a:ea typeface="+mn-ea"/>
                <a:cs typeface="+mn-cs"/>
              </a:rPr>
              <a:t>departmental savings</a:t>
            </a:r>
            <a:r>
              <a:rPr lang="en-US" sz="1200" kern="1200" dirty="0" smtClean="0">
                <a:solidFill>
                  <a:schemeClr val="tx1"/>
                </a:solidFill>
                <a:latin typeface="+mn-lt"/>
                <a:ea typeface="+mn-ea"/>
                <a:cs typeface="+mn-cs"/>
              </a:rPr>
              <a:t> are important in IT Departments.  When considering a project or product, a keen eye is cast on whether it should be pursued at all, especially if proceeding might duplicate an existing tool or permit retiring of an old tool.</a:t>
            </a:r>
          </a:p>
          <a:p>
            <a:pPr lvl="0">
              <a:buFont typeface="Arial" pitchFamily="34" charset="0"/>
              <a:buChar char="•"/>
            </a:pPr>
            <a:r>
              <a:rPr lang="en-US" sz="1200" b="1" kern="1200" dirty="0" smtClean="0">
                <a:solidFill>
                  <a:schemeClr val="tx1"/>
                </a:solidFill>
                <a:latin typeface="+mn-lt"/>
                <a:ea typeface="+mn-ea"/>
                <a:cs typeface="+mn-cs"/>
              </a:rPr>
              <a:t>Return on investment</a:t>
            </a:r>
            <a:r>
              <a:rPr lang="en-US" sz="1200" kern="1200" dirty="0" smtClean="0">
                <a:solidFill>
                  <a:schemeClr val="tx1"/>
                </a:solidFill>
                <a:latin typeface="+mn-lt"/>
                <a:ea typeface="+mn-ea"/>
                <a:cs typeface="+mn-cs"/>
              </a:rPr>
              <a:t> of Individual Projects is also central in many decisions within IT departments.  This is again driven by the fact that IT Departments are cost centers, and so are </a:t>
            </a:r>
            <a:r>
              <a:rPr lang="en-US" sz="1200" kern="1200" dirty="0" smtClean="0">
                <a:solidFill>
                  <a:schemeClr val="tx1"/>
                </a:solidFill>
                <a:latin typeface="+mn-lt"/>
                <a:ea typeface="+mn-ea"/>
                <a:cs typeface="+mn-cs"/>
              </a:rPr>
              <a:t>tied </a:t>
            </a:r>
            <a:r>
              <a:rPr lang="en-US" sz="1200" kern="1200" dirty="0" smtClean="0">
                <a:solidFill>
                  <a:schemeClr val="tx1"/>
                </a:solidFill>
                <a:latin typeface="+mn-lt"/>
                <a:ea typeface="+mn-ea"/>
                <a:cs typeface="+mn-cs"/>
              </a:rPr>
              <a:t>much closer to the expenditure side of the Accounting Department than other </a:t>
            </a:r>
            <a:r>
              <a:rPr lang="en-US" sz="1200" kern="1200" dirty="0" smtClean="0">
                <a:solidFill>
                  <a:schemeClr val="tx1"/>
                </a:solidFill>
                <a:latin typeface="+mn-lt"/>
                <a:ea typeface="+mn-ea"/>
                <a:cs typeface="+mn-cs"/>
              </a:rPr>
              <a:t>groups.</a:t>
            </a:r>
            <a:endParaRPr lang="en-US" sz="1200" kern="1200" dirty="0" smtClean="0">
              <a:solidFill>
                <a:schemeClr val="tx1"/>
              </a:solidFill>
              <a:latin typeface="+mn-lt"/>
              <a:ea typeface="+mn-ea"/>
              <a:cs typeface="+mn-cs"/>
            </a:endParaRPr>
          </a:p>
          <a:p>
            <a:pPr lvl="0">
              <a:buFont typeface="Arial" pitchFamily="34" charset="0"/>
              <a:buChar char="•"/>
            </a:pPr>
            <a:r>
              <a:rPr lang="en-US" sz="1200" b="1" kern="1200" dirty="0" smtClean="0">
                <a:solidFill>
                  <a:schemeClr val="tx1"/>
                </a:solidFill>
                <a:latin typeface="+mn-lt"/>
                <a:ea typeface="+mn-ea"/>
                <a:cs typeface="+mn-cs"/>
              </a:rPr>
              <a:t>Limited resources </a:t>
            </a:r>
            <a:r>
              <a:rPr lang="en-US" sz="1200" kern="1200" dirty="0" smtClean="0">
                <a:solidFill>
                  <a:schemeClr val="tx1"/>
                </a:solidFill>
                <a:latin typeface="+mn-lt"/>
                <a:ea typeface="+mn-ea"/>
                <a:cs typeface="+mn-cs"/>
              </a:rPr>
              <a:t>also play an important factor in IT decisions.</a:t>
            </a:r>
            <a:r>
              <a:rPr lang="en-US" sz="1200" b="1"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There are only so many programmers, Business Analysts, System Administrators and so on that can be applied to the collective project mix within any IT group.  This means that opportunity costs are an important aspect of any costing </a:t>
            </a:r>
            <a:r>
              <a:rPr lang="en-US" sz="1200" kern="1200" dirty="0" smtClean="0">
                <a:solidFill>
                  <a:schemeClr val="tx1"/>
                </a:solidFill>
                <a:latin typeface="+mn-lt"/>
                <a:ea typeface="+mn-ea"/>
                <a:cs typeface="+mn-cs"/>
              </a:rPr>
              <a:t>decision.  The </a:t>
            </a:r>
            <a:r>
              <a:rPr lang="en-US" sz="1200" kern="1200" dirty="0" smtClean="0">
                <a:solidFill>
                  <a:schemeClr val="tx1"/>
                </a:solidFill>
                <a:latin typeface="+mn-lt"/>
                <a:ea typeface="+mn-ea"/>
                <a:cs typeface="+mn-cs"/>
              </a:rPr>
              <a:t>project driven, resource constrained nature </a:t>
            </a:r>
            <a:r>
              <a:rPr lang="en-US" sz="1200" kern="1200" dirty="0" smtClean="0">
                <a:solidFill>
                  <a:schemeClr val="tx1"/>
                </a:solidFill>
                <a:latin typeface="+mn-lt"/>
                <a:ea typeface="+mn-ea"/>
                <a:cs typeface="+mn-cs"/>
              </a:rPr>
              <a:t>of </a:t>
            </a:r>
            <a:r>
              <a:rPr lang="en-US" sz="1200" kern="1200" dirty="0" smtClean="0">
                <a:solidFill>
                  <a:schemeClr val="tx1"/>
                </a:solidFill>
                <a:latin typeface="+mn-lt"/>
                <a:ea typeface="+mn-ea"/>
                <a:cs typeface="+mn-cs"/>
              </a:rPr>
              <a:t>IT is then weighed against the ongoing support requirements of existing systems when any new project or action is being considered.  Phrasing a security message in a way that a decision action can </a:t>
            </a:r>
            <a:r>
              <a:rPr lang="en-US" sz="1200" kern="1200" dirty="0" smtClean="0">
                <a:solidFill>
                  <a:schemeClr val="tx1"/>
                </a:solidFill>
                <a:latin typeface="+mn-lt"/>
                <a:ea typeface="+mn-ea"/>
                <a:cs typeface="+mn-cs"/>
              </a:rPr>
              <a:t>serve </a:t>
            </a:r>
            <a:r>
              <a:rPr lang="en-US" sz="1200" kern="1200" dirty="0" smtClean="0">
                <a:solidFill>
                  <a:schemeClr val="tx1"/>
                </a:solidFill>
                <a:latin typeface="+mn-lt"/>
                <a:ea typeface="+mn-ea"/>
                <a:cs typeface="+mn-cs"/>
              </a:rPr>
              <a:t>multiple purposes, save resources or be addressed using automation makes good sense when trying to sway an IT manager.</a:t>
            </a:r>
          </a:p>
          <a:p>
            <a:endParaRPr lang="en-US" dirty="0"/>
          </a:p>
        </p:txBody>
      </p:sp>
      <p:sp>
        <p:nvSpPr>
          <p:cNvPr id="4" name="Slide Number Placeholder 3"/>
          <p:cNvSpPr>
            <a:spLocks noGrp="1"/>
          </p:cNvSpPr>
          <p:nvPr>
            <p:ph type="sldNum" sz="quarter" idx="10"/>
          </p:nvPr>
        </p:nvSpPr>
        <p:spPr/>
        <p:txBody>
          <a:bodyPr/>
          <a:lstStyle/>
          <a:p>
            <a:fld id="{B8DA8B1C-1C6A-45D9-91E1-42A625D3DBBE}"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495800"/>
            <a:ext cx="6172200" cy="4191000"/>
          </a:xfrm>
        </p:spPr>
        <p:txBody>
          <a:bodyPr>
            <a:normAutofit/>
          </a:bodyPr>
          <a:lstStyle/>
          <a:p>
            <a:pPr lvl="0">
              <a:buFont typeface="Arial" pitchFamily="34" charset="0"/>
              <a:buChar char="•"/>
            </a:pPr>
            <a:r>
              <a:rPr lang="en-US" b="1" dirty="0" smtClean="0"/>
              <a:t>Regulatory </a:t>
            </a:r>
            <a:r>
              <a:rPr lang="en-US" b="1" dirty="0" smtClean="0"/>
              <a:t>and legal compliance</a:t>
            </a:r>
            <a:r>
              <a:rPr lang="en-US" dirty="0" smtClean="0"/>
              <a:t> is of course critical in IT Departments, but is oddly often ignored until very late in any individual project.   While IT is frequently responsible for delivering and auditing for compliance, it’s still common to see attempts to “bolt it on” at the end of a project.  Messages that involve compliance will generally be well received, but it’s important to emphasize that compliance needs to be considered at the beginning of a project, during the design and product selection phases, as opposed to “when there’s time for it.”</a:t>
            </a:r>
          </a:p>
          <a:p>
            <a:pPr lvl="0">
              <a:buFont typeface="Arial" pitchFamily="34" charset="0"/>
              <a:buChar char="•"/>
            </a:pPr>
            <a:r>
              <a:rPr lang="en-US" dirty="0" smtClean="0"/>
              <a:t>Many Corporate Policies are authored by the IT Department, and IT is commonly tasked with both technical auditing and enforcement of these policies.  For these reasons, </a:t>
            </a:r>
            <a:r>
              <a:rPr lang="en-US" b="1" dirty="0" smtClean="0"/>
              <a:t>compliance with corporate policies</a:t>
            </a:r>
            <a:r>
              <a:rPr lang="en-US" dirty="0" smtClean="0"/>
              <a:t> is generally considered an important factor in many IT decisions.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These </a:t>
            </a:r>
            <a:r>
              <a:rPr lang="en-US" sz="1200" kern="1200" dirty="0" smtClean="0">
                <a:solidFill>
                  <a:schemeClr val="tx1"/>
                </a:solidFill>
                <a:latin typeface="+mn-lt"/>
                <a:ea typeface="+mn-ea"/>
                <a:cs typeface="+mn-cs"/>
              </a:rPr>
              <a:t>factors combine in the security area, </a:t>
            </a:r>
            <a:r>
              <a:rPr lang="en-US" sz="1200" kern="1200" dirty="0" smtClean="0">
                <a:solidFill>
                  <a:schemeClr val="tx1"/>
                </a:solidFill>
                <a:latin typeface="+mn-lt"/>
                <a:ea typeface="+mn-ea"/>
                <a:cs typeface="+mn-cs"/>
              </a:rPr>
              <a:t>and</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result </a:t>
            </a:r>
            <a:r>
              <a:rPr lang="en-US" sz="1200" kern="1200" dirty="0" smtClean="0">
                <a:solidFill>
                  <a:schemeClr val="tx1"/>
                </a:solidFill>
                <a:latin typeface="+mn-lt"/>
                <a:ea typeface="+mn-ea"/>
                <a:cs typeface="+mn-cs"/>
              </a:rPr>
              <a:t>in a set of decision metrics that will very likely sound familiar to the reader</a:t>
            </a:r>
            <a:r>
              <a:rPr lang="en-US" sz="1200" kern="1200" dirty="0" smtClean="0">
                <a:solidFill>
                  <a:schemeClr val="tx1"/>
                </a:solidFill>
                <a:latin typeface="+mn-lt"/>
                <a:ea typeface="+mn-ea"/>
                <a:cs typeface="+mn-cs"/>
              </a:rPr>
              <a:t>:</a:t>
            </a:r>
          </a:p>
          <a:p>
            <a:pPr lvl="0">
              <a:buFont typeface="Arial" pitchFamily="34" charset="0"/>
              <a:buChar char="•"/>
            </a:pPr>
            <a:r>
              <a:rPr lang="en-US" sz="1200" kern="1200" dirty="0" smtClean="0">
                <a:solidFill>
                  <a:schemeClr val="tx1"/>
                </a:solidFill>
                <a:latin typeface="+mn-lt"/>
                <a:ea typeface="+mn-ea"/>
                <a:cs typeface="+mn-cs"/>
              </a:rPr>
              <a:t>Automated, pre-packaged tools are significantly preferred over applications that require significant configuration effort or ongoing support.</a:t>
            </a:r>
          </a:p>
          <a:p>
            <a:pPr lvl="0">
              <a:buFont typeface="Arial" pitchFamily="34" charset="0"/>
              <a:buChar char="•"/>
            </a:pPr>
            <a:r>
              <a:rPr lang="en-US" sz="1200" kern="1200" dirty="0" smtClean="0">
                <a:solidFill>
                  <a:schemeClr val="tx1"/>
                </a:solidFill>
                <a:latin typeface="+mn-lt"/>
                <a:ea typeface="+mn-ea"/>
                <a:cs typeface="+mn-cs"/>
              </a:rPr>
              <a:t>Tools </a:t>
            </a:r>
            <a:r>
              <a:rPr lang="en-US" sz="1200" kern="1200" dirty="0" smtClean="0">
                <a:solidFill>
                  <a:schemeClr val="tx1"/>
                </a:solidFill>
                <a:latin typeface="+mn-lt"/>
                <a:ea typeface="+mn-ea"/>
                <a:cs typeface="+mn-cs"/>
              </a:rPr>
              <a:t>that demonstrate Regulatory Compliance are </a:t>
            </a:r>
            <a:r>
              <a:rPr lang="en-US" sz="1200" kern="1200" dirty="0" smtClean="0">
                <a:solidFill>
                  <a:schemeClr val="tx1"/>
                </a:solidFill>
                <a:latin typeface="+mn-lt"/>
                <a:ea typeface="+mn-ea"/>
                <a:cs typeface="+mn-cs"/>
              </a:rPr>
              <a:t>preferred </a:t>
            </a:r>
            <a:r>
              <a:rPr lang="en-US" sz="1200" kern="1200" dirty="0" smtClean="0">
                <a:solidFill>
                  <a:schemeClr val="tx1"/>
                </a:solidFill>
                <a:latin typeface="+mn-lt"/>
                <a:ea typeface="+mn-ea"/>
                <a:cs typeface="+mn-cs"/>
              </a:rPr>
              <a:t>over tools that focus on a more complete vision of security.</a:t>
            </a:r>
          </a:p>
          <a:p>
            <a:pPr lvl="0">
              <a:buFont typeface="Arial" pitchFamily="34" charset="0"/>
              <a:buChar char="•"/>
            </a:pPr>
            <a:r>
              <a:rPr lang="en-US" sz="1200" kern="1200" dirty="0" smtClean="0">
                <a:solidFill>
                  <a:schemeClr val="tx1"/>
                </a:solidFill>
                <a:latin typeface="+mn-lt"/>
                <a:ea typeface="+mn-ea"/>
                <a:cs typeface="+mn-cs"/>
              </a:rPr>
              <a:t>Tools that can demonstrate a positive impact on uptime, or a clear savings are almost always approved in advance of applications that have less quantifiable benefits.</a:t>
            </a:r>
          </a:p>
          <a:p>
            <a:pPr lvl="0">
              <a:buFont typeface="Arial" pitchFamily="34" charset="0"/>
              <a:buChar char="•"/>
            </a:pPr>
            <a:r>
              <a:rPr lang="en-US" sz="1200" kern="1200" dirty="0" smtClean="0">
                <a:solidFill>
                  <a:schemeClr val="tx1"/>
                </a:solidFill>
                <a:latin typeface="+mn-lt"/>
                <a:ea typeface="+mn-ea"/>
                <a:cs typeface="+mn-cs"/>
              </a:rPr>
              <a:t>Because of the service-oriented nature of IT, any tool that can be tied directly to corporate profit or enhanced services will receive preference, especially if it can be financed partially or fully by other groups.</a:t>
            </a:r>
          </a:p>
          <a:p>
            <a:endParaRPr lang="en-US" dirty="0"/>
          </a:p>
        </p:txBody>
      </p:sp>
      <p:sp>
        <p:nvSpPr>
          <p:cNvPr id="4" name="Slide Number Placeholder 3"/>
          <p:cNvSpPr>
            <a:spLocks noGrp="1"/>
          </p:cNvSpPr>
          <p:nvPr>
            <p:ph type="sldNum" sz="quarter" idx="10"/>
          </p:nvPr>
        </p:nvSpPr>
        <p:spPr/>
        <p:txBody>
          <a:bodyPr/>
          <a:lstStyle/>
          <a:p>
            <a:fld id="{B8DA8B1C-1C6A-45D9-91E1-42A625D3DBBE}"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DA8B1C-1C6A-45D9-91E1-42A625D3DBBE}"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7200" y="4343400"/>
            <a:ext cx="6019800" cy="4495800"/>
          </a:xfrm>
        </p:spPr>
        <p:txBody>
          <a:bodyPr>
            <a:normAutofit fontScale="85000" lnSpcReduction="20000"/>
          </a:bodyPr>
          <a:lstStyle/>
          <a:p>
            <a:r>
              <a:rPr lang="en-US" sz="1200" kern="1200" dirty="0" smtClean="0">
                <a:solidFill>
                  <a:schemeClr val="tx1"/>
                </a:solidFill>
                <a:latin typeface="+mn-lt"/>
                <a:ea typeface="+mn-ea"/>
                <a:cs typeface="+mn-cs"/>
              </a:rPr>
              <a:t>Within any IT Department, Developers or Business Analysts are the people trusted to translate a corporate requirement stated in business terms to a technical solution delivered to the user community.  They often have the most frequent direct contact with other departments, and </a:t>
            </a:r>
            <a:r>
              <a:rPr lang="en-US" sz="1200" kern="1200" dirty="0" smtClean="0">
                <a:solidFill>
                  <a:schemeClr val="tx1"/>
                </a:solidFill>
                <a:latin typeface="+mn-lt"/>
                <a:ea typeface="+mn-ea"/>
                <a:cs typeface="+mn-cs"/>
              </a:rPr>
              <a:t>frequently </a:t>
            </a:r>
            <a:r>
              <a:rPr lang="en-US" sz="1200" kern="1200" dirty="0" smtClean="0">
                <a:solidFill>
                  <a:schemeClr val="tx1"/>
                </a:solidFill>
                <a:latin typeface="+mn-lt"/>
                <a:ea typeface="+mn-ea"/>
                <a:cs typeface="+mn-cs"/>
              </a:rPr>
              <a:t>have more credibility with core business departments than the IT Director or Manager.  They are </a:t>
            </a:r>
            <a:r>
              <a:rPr lang="en-US" sz="1200" kern="1200" dirty="0" smtClean="0">
                <a:solidFill>
                  <a:schemeClr val="tx1"/>
                </a:solidFill>
                <a:latin typeface="+mn-lt"/>
                <a:ea typeface="+mn-ea"/>
                <a:cs typeface="+mn-cs"/>
              </a:rPr>
              <a:t>generally viewed </a:t>
            </a:r>
            <a:r>
              <a:rPr lang="en-US" sz="1200" kern="1200" dirty="0" smtClean="0">
                <a:solidFill>
                  <a:schemeClr val="tx1"/>
                </a:solidFill>
                <a:latin typeface="+mn-lt"/>
                <a:ea typeface="+mn-ea"/>
                <a:cs typeface="+mn-cs"/>
              </a:rPr>
              <a:t>more as a partner of the Business Unit than as an IT member, and so are </a:t>
            </a:r>
            <a:r>
              <a:rPr lang="en-US" sz="1200" kern="1200" dirty="0" smtClean="0">
                <a:solidFill>
                  <a:schemeClr val="tx1"/>
                </a:solidFill>
                <a:latin typeface="+mn-lt"/>
                <a:ea typeface="+mn-ea"/>
                <a:cs typeface="+mn-cs"/>
              </a:rPr>
              <a:t>perceived </a:t>
            </a:r>
            <a:r>
              <a:rPr lang="en-US" sz="1200" kern="1200" dirty="0" smtClean="0">
                <a:solidFill>
                  <a:schemeClr val="tx1"/>
                </a:solidFill>
                <a:latin typeface="+mn-lt"/>
                <a:ea typeface="+mn-ea"/>
                <a:cs typeface="+mn-cs"/>
              </a:rPr>
              <a:t>to be more at the “profit center” end of the spectrum, as opposed to the traditional IT “cost center” posture.  These factors make them an important target audience for any security message.  </a:t>
            </a:r>
          </a:p>
          <a:p>
            <a:r>
              <a:rPr lang="en-US" sz="1200" kern="1200" dirty="0" smtClean="0">
                <a:solidFill>
                  <a:schemeClr val="tx1"/>
                </a:solidFill>
                <a:latin typeface="+mn-lt"/>
                <a:ea typeface="+mn-ea"/>
                <a:cs typeface="+mn-cs"/>
              </a:rPr>
              <a:t>The job of Business Analyst is less of a job than a series of linked, </a:t>
            </a:r>
            <a:r>
              <a:rPr lang="en-US" sz="1200" kern="1200" dirty="0" smtClean="0">
                <a:solidFill>
                  <a:schemeClr val="tx1"/>
                </a:solidFill>
                <a:latin typeface="+mn-lt"/>
                <a:ea typeface="+mn-ea"/>
                <a:cs typeface="+mn-cs"/>
              </a:rPr>
              <a:t>generally related </a:t>
            </a:r>
            <a:r>
              <a:rPr lang="en-US" sz="1200" kern="1200" dirty="0" smtClean="0">
                <a:solidFill>
                  <a:schemeClr val="tx1"/>
                </a:solidFill>
                <a:latin typeface="+mn-lt"/>
                <a:ea typeface="+mn-ea"/>
                <a:cs typeface="+mn-cs"/>
              </a:rPr>
              <a:t>projects and associated resources.  Phrasing security messages in terms of these projects is a powerful way to get the message across.  It also means that the message is most effective if both the project management methodology and specific projects are taken into account:</a:t>
            </a:r>
          </a:p>
          <a:p>
            <a:pPr lvl="0">
              <a:buFont typeface="Arial" pitchFamily="34" charset="0"/>
              <a:buChar char="•"/>
            </a:pPr>
            <a:r>
              <a:rPr lang="en-US" sz="1200" b="1" kern="1200" dirty="0" smtClean="0">
                <a:solidFill>
                  <a:schemeClr val="tx1"/>
                </a:solidFill>
                <a:latin typeface="+mn-lt"/>
                <a:ea typeface="+mn-ea"/>
                <a:cs typeface="+mn-cs"/>
              </a:rPr>
              <a:t>Project Dates and Project</a:t>
            </a:r>
            <a:r>
              <a:rPr lang="en-US" sz="1200" kern="1200" dirty="0" smtClean="0">
                <a:solidFill>
                  <a:schemeClr val="tx1"/>
                </a:solidFill>
                <a:latin typeface="+mn-lt"/>
                <a:ea typeface="+mn-ea"/>
                <a:cs typeface="+mn-cs"/>
              </a:rPr>
              <a:t> Costs involve personal and departmental commitments that are key metrics for Business Analysts.  To that end, any security message needs to be injected into the project as early as possible.  Coming to a Developer or Business Analyst halfway through a project with a new security project may involve significant rework, impacting both the project costs and schedule.  Coming “Late to the Party” with security may simply mean that the security requirement will be ignored, or perhaps treated as a separate project that will need to be approved on its own merits.  It’s much easier and cheaper to get any security issues into the project plan while initial requirements are being defined, so that these issues and tasks are embedded into the initial schedule and budget estimates and are simply carried with the rest of the project.</a:t>
            </a:r>
          </a:p>
          <a:p>
            <a:pPr lvl="0">
              <a:buFont typeface="Arial" pitchFamily="34" charset="0"/>
              <a:buChar char="•"/>
            </a:pPr>
            <a:r>
              <a:rPr lang="en-US" sz="1200" kern="1200" dirty="0" smtClean="0">
                <a:solidFill>
                  <a:schemeClr val="tx1"/>
                </a:solidFill>
                <a:latin typeface="+mn-lt"/>
                <a:ea typeface="+mn-ea"/>
                <a:cs typeface="+mn-cs"/>
              </a:rPr>
              <a:t>Similarly, Business Analysts and Developers </a:t>
            </a:r>
            <a:r>
              <a:rPr lang="en-US" sz="1200" kern="1200" dirty="0" smtClean="0">
                <a:solidFill>
                  <a:schemeClr val="tx1"/>
                </a:solidFill>
                <a:latin typeface="+mn-lt"/>
                <a:ea typeface="+mn-ea"/>
                <a:cs typeface="+mn-cs"/>
              </a:rPr>
              <a:t>frequently propose </a:t>
            </a:r>
            <a:r>
              <a:rPr lang="en-US" sz="1200" kern="1200" dirty="0" smtClean="0">
                <a:solidFill>
                  <a:schemeClr val="tx1"/>
                </a:solidFill>
                <a:latin typeface="+mn-lt"/>
                <a:ea typeface="+mn-ea"/>
                <a:cs typeface="+mn-cs"/>
              </a:rPr>
              <a:t>new projects, so </a:t>
            </a:r>
            <a:r>
              <a:rPr lang="en-US" sz="1200" b="1" kern="1200" dirty="0" smtClean="0">
                <a:solidFill>
                  <a:schemeClr val="tx1"/>
                </a:solidFill>
                <a:latin typeface="+mn-lt"/>
                <a:ea typeface="+mn-ea"/>
                <a:cs typeface="+mn-cs"/>
              </a:rPr>
              <a:t>Project acceptance</a:t>
            </a:r>
            <a:r>
              <a:rPr lang="en-US" sz="1200" kern="1200" dirty="0" smtClean="0">
                <a:solidFill>
                  <a:schemeClr val="tx1"/>
                </a:solidFill>
                <a:latin typeface="+mn-lt"/>
                <a:ea typeface="+mn-ea"/>
                <a:cs typeface="+mn-cs"/>
              </a:rPr>
              <a:t> becomes a metric that they become invested in.  Project Acceptance is seen both at the beginning of a project, when the aims, schedule and budget of a project are approved, and also </a:t>
            </a:r>
            <a:r>
              <a:rPr lang="en-US" sz="1200" kern="1200" dirty="0" smtClean="0">
                <a:solidFill>
                  <a:schemeClr val="tx1"/>
                </a:solidFill>
                <a:latin typeface="+mn-lt"/>
                <a:ea typeface="+mn-ea"/>
                <a:cs typeface="+mn-cs"/>
              </a:rPr>
              <a:t>at </a:t>
            </a:r>
            <a:r>
              <a:rPr lang="en-US" sz="1200" kern="1200" dirty="0" smtClean="0">
                <a:solidFill>
                  <a:schemeClr val="tx1"/>
                </a:solidFill>
                <a:latin typeface="+mn-lt"/>
                <a:ea typeface="+mn-ea"/>
                <a:cs typeface="+mn-cs"/>
              </a:rPr>
              <a:t>the end of each phase, when the milestones or final project deliverables are approved.  Security solutions that help this process along will be preferred over those that hinder acceptance.  For instance, adding too many or awkward security tasks into a business process </a:t>
            </a:r>
            <a:r>
              <a:rPr lang="en-US" sz="1200" kern="1200" dirty="0" smtClean="0">
                <a:solidFill>
                  <a:schemeClr val="tx1"/>
                </a:solidFill>
                <a:latin typeface="+mn-lt"/>
                <a:ea typeface="+mn-ea"/>
                <a:cs typeface="+mn-cs"/>
              </a:rPr>
              <a:t>will impact </a:t>
            </a:r>
            <a:r>
              <a:rPr lang="en-US" sz="1200" kern="1200" dirty="0" smtClean="0">
                <a:solidFill>
                  <a:schemeClr val="tx1"/>
                </a:solidFill>
                <a:latin typeface="+mn-lt"/>
                <a:ea typeface="+mn-ea"/>
                <a:cs typeface="+mn-cs"/>
              </a:rPr>
              <a:t>overall acceptance of the process or affected projects.  It’s much better to have one simple, effective task as opposed to several tasks.  For instance, a two factor authentication solution can often be made more attractive if it can be applied to multiple systems, reducing the number of overall passwords that end users see.</a:t>
            </a:r>
          </a:p>
          <a:p>
            <a:pPr>
              <a:buFont typeface="Arial" pitchFamily="34" charset="0"/>
              <a:buChar char="•"/>
            </a:pPr>
            <a:r>
              <a:rPr lang="en-US" sz="1200" kern="1200" dirty="0" smtClean="0">
                <a:solidFill>
                  <a:schemeClr val="tx1"/>
                </a:solidFill>
                <a:latin typeface="+mn-lt"/>
                <a:ea typeface="+mn-ea"/>
                <a:cs typeface="+mn-cs"/>
              </a:rPr>
              <a:t>As in any project management role, </a:t>
            </a:r>
            <a:r>
              <a:rPr lang="en-US" sz="1200" b="1" kern="1200" dirty="0" smtClean="0">
                <a:solidFill>
                  <a:schemeClr val="tx1"/>
                </a:solidFill>
                <a:latin typeface="+mn-lt"/>
                <a:ea typeface="+mn-ea"/>
                <a:cs typeface="+mn-cs"/>
              </a:rPr>
              <a:t>uptime of the personal workstation</a:t>
            </a:r>
            <a:r>
              <a:rPr lang="en-US" sz="1200" kern="1200" dirty="0" smtClean="0">
                <a:solidFill>
                  <a:schemeClr val="tx1"/>
                </a:solidFill>
                <a:latin typeface="+mn-lt"/>
                <a:ea typeface="+mn-ea"/>
                <a:cs typeface="+mn-cs"/>
              </a:rPr>
              <a:t> is critical.  Access to the project schedule and email is an absolute requirement for anyone in a project role.  Access to the development tools are an absolute requirement for anyone developing actual source code or systems.  Interruption to either has a direct impact on the job, the equivalent of locking up the brakes on a loaded semi tractor-trailer, and just as attention getting.  Any security message that involves personal workstation uptime should get immediate attention from anyone in this job role.</a:t>
            </a:r>
            <a:endParaRPr lang="en-US" dirty="0"/>
          </a:p>
        </p:txBody>
      </p:sp>
      <p:sp>
        <p:nvSpPr>
          <p:cNvPr id="4" name="Slide Number Placeholder 3"/>
          <p:cNvSpPr>
            <a:spLocks noGrp="1"/>
          </p:cNvSpPr>
          <p:nvPr>
            <p:ph type="sldNum" sz="quarter" idx="10"/>
          </p:nvPr>
        </p:nvSpPr>
        <p:spPr/>
        <p:txBody>
          <a:bodyPr/>
          <a:lstStyle/>
          <a:p>
            <a:fld id="{B8DA8B1C-1C6A-45D9-91E1-42A625D3DBBE}"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DA8B1C-1C6A-45D9-91E1-42A625D3DBBE}"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191000"/>
            <a:ext cx="5486400" cy="4572000"/>
          </a:xfrm>
        </p:spPr>
        <p:txBody>
          <a:bodyPr>
            <a:normAutofit lnSpcReduction="10000"/>
          </a:bodyPr>
          <a:lstStyle/>
          <a:p>
            <a:r>
              <a:rPr lang="en-US" sz="1200" kern="1200" dirty="0" smtClean="0">
                <a:solidFill>
                  <a:schemeClr val="tx1"/>
                </a:solidFill>
                <a:latin typeface="+mn-lt"/>
                <a:ea typeface="+mn-ea"/>
                <a:cs typeface="+mn-cs"/>
              </a:rPr>
              <a:t>The Helpdesk is an important target audience for any security professional – they are the eyes and ears of security, often beating automated tools to the punch if they’re onboard with security goals and looking for the right things.  There are several motivators that “steer” people in a </a:t>
            </a:r>
            <a:r>
              <a:rPr lang="en-US" sz="1200" kern="1200" dirty="0" smtClean="0">
                <a:solidFill>
                  <a:schemeClr val="tx1"/>
                </a:solidFill>
                <a:latin typeface="+mn-lt"/>
                <a:ea typeface="+mn-ea"/>
                <a:cs typeface="+mn-cs"/>
              </a:rPr>
              <a:t>Helpdesk </a:t>
            </a:r>
            <a:r>
              <a:rPr lang="en-US" sz="1200" kern="1200" dirty="0" smtClean="0">
                <a:solidFill>
                  <a:schemeClr val="tx1"/>
                </a:solidFill>
                <a:latin typeface="+mn-lt"/>
                <a:ea typeface="+mn-ea"/>
                <a:cs typeface="+mn-cs"/>
              </a:rPr>
              <a:t>role:</a:t>
            </a:r>
          </a:p>
          <a:p>
            <a:pPr lvl="0">
              <a:buFont typeface="Arial" pitchFamily="34" charset="0"/>
              <a:buChar char="•"/>
            </a:pPr>
            <a:r>
              <a:rPr lang="en-US" sz="1200" b="1" kern="1200" dirty="0" smtClean="0">
                <a:solidFill>
                  <a:schemeClr val="tx1"/>
                </a:solidFill>
                <a:latin typeface="+mn-lt"/>
                <a:ea typeface="+mn-ea"/>
                <a:cs typeface="+mn-cs"/>
              </a:rPr>
              <a:t>Uptime of corporate systems</a:t>
            </a:r>
            <a:r>
              <a:rPr lang="en-US" sz="1200" kern="1200" dirty="0" smtClean="0">
                <a:solidFill>
                  <a:schemeClr val="tx1"/>
                </a:solidFill>
                <a:latin typeface="+mn-lt"/>
                <a:ea typeface="+mn-ea"/>
                <a:cs typeface="+mn-cs"/>
              </a:rPr>
              <a:t> is of course paramount – this is one of the key metrics that people in this group are measured against.   Anything that positively affects uptime without adding significant effort will have the </a:t>
            </a:r>
            <a:r>
              <a:rPr lang="en-US" sz="1200" kern="1200" dirty="0" smtClean="0">
                <a:solidFill>
                  <a:schemeClr val="tx1"/>
                </a:solidFill>
                <a:latin typeface="+mn-lt"/>
                <a:ea typeface="+mn-ea"/>
                <a:cs typeface="+mn-cs"/>
              </a:rPr>
              <a:t>Helpdesk </a:t>
            </a:r>
            <a:r>
              <a:rPr lang="en-US" sz="1200" kern="1200" dirty="0" smtClean="0">
                <a:solidFill>
                  <a:schemeClr val="tx1"/>
                </a:solidFill>
                <a:latin typeface="+mn-lt"/>
                <a:ea typeface="+mn-ea"/>
                <a:cs typeface="+mn-cs"/>
              </a:rPr>
              <a:t>onside.</a:t>
            </a:r>
          </a:p>
          <a:p>
            <a:pPr lvl="0">
              <a:buFont typeface="Arial" pitchFamily="34" charset="0"/>
              <a:buChar char="•"/>
            </a:pPr>
            <a:r>
              <a:rPr lang="en-US" sz="1200" kern="1200" dirty="0" smtClean="0">
                <a:solidFill>
                  <a:schemeClr val="tx1"/>
                </a:solidFill>
                <a:latin typeface="+mn-lt"/>
                <a:ea typeface="+mn-ea"/>
                <a:cs typeface="+mn-cs"/>
              </a:rPr>
              <a:t>Minimizing the effort of any security related tasks is also important.  People in the Helpdesk role are </a:t>
            </a:r>
            <a:r>
              <a:rPr lang="en-US" sz="1200" kern="1200" dirty="0" smtClean="0">
                <a:solidFill>
                  <a:schemeClr val="tx1"/>
                </a:solidFill>
                <a:latin typeface="+mn-lt"/>
                <a:ea typeface="+mn-ea"/>
                <a:cs typeface="+mn-cs"/>
              </a:rPr>
              <a:t>measured </a:t>
            </a:r>
            <a:r>
              <a:rPr lang="en-US" sz="1200" kern="1200" dirty="0" smtClean="0">
                <a:solidFill>
                  <a:schemeClr val="tx1"/>
                </a:solidFill>
                <a:latin typeface="+mn-lt"/>
                <a:ea typeface="+mn-ea"/>
                <a:cs typeface="+mn-cs"/>
              </a:rPr>
              <a:t>on call volumes and how quickly calls are resolved.  Anything that takes away from this effort impacts the metrics that they are evaluated on, and so won’t be well received.</a:t>
            </a:r>
          </a:p>
          <a:p>
            <a:pPr lvl="0">
              <a:buFont typeface="Arial" pitchFamily="34" charset="0"/>
              <a:buChar char="•"/>
            </a:pPr>
            <a:r>
              <a:rPr lang="en-US" sz="1200" b="1" kern="1200" dirty="0" smtClean="0">
                <a:solidFill>
                  <a:schemeClr val="tx1"/>
                </a:solidFill>
                <a:latin typeface="+mn-lt"/>
                <a:ea typeface="+mn-ea"/>
                <a:cs typeface="+mn-cs"/>
              </a:rPr>
              <a:t>Compliance with corporate policies</a:t>
            </a:r>
            <a:r>
              <a:rPr lang="en-US" sz="1200" kern="1200" dirty="0" smtClean="0">
                <a:solidFill>
                  <a:schemeClr val="tx1"/>
                </a:solidFill>
                <a:latin typeface="+mn-lt"/>
                <a:ea typeface="+mn-ea"/>
                <a:cs typeface="+mn-cs"/>
              </a:rPr>
              <a:t> is also important – the Helpdesk is the “eyes and ears” for these efforts as well, so they’ll </a:t>
            </a:r>
            <a:r>
              <a:rPr lang="en-US" sz="1200" kern="1200" dirty="0" smtClean="0">
                <a:solidFill>
                  <a:schemeClr val="tx1"/>
                </a:solidFill>
                <a:latin typeface="+mn-lt"/>
                <a:ea typeface="+mn-ea"/>
                <a:cs typeface="+mn-cs"/>
              </a:rPr>
              <a:t>be </a:t>
            </a:r>
            <a:r>
              <a:rPr lang="en-US" sz="1200" kern="1200" dirty="0" smtClean="0">
                <a:solidFill>
                  <a:schemeClr val="tx1"/>
                </a:solidFill>
                <a:latin typeface="+mn-lt"/>
                <a:ea typeface="+mn-ea"/>
                <a:cs typeface="+mn-cs"/>
              </a:rPr>
              <a:t>open to helping with creation, communication or enforcement of these policies.  In contrast, Policies imposed on them without involvement will generally be met with resistance.</a:t>
            </a:r>
          </a:p>
          <a:p>
            <a:pPr lvl="0">
              <a:buFont typeface="Arial" pitchFamily="34" charset="0"/>
              <a:buChar char="•"/>
            </a:pPr>
            <a:r>
              <a:rPr lang="en-US" sz="1200" b="1" kern="1200" dirty="0" smtClean="0">
                <a:solidFill>
                  <a:schemeClr val="tx1"/>
                </a:solidFill>
                <a:latin typeface="+mn-lt"/>
                <a:ea typeface="+mn-ea"/>
                <a:cs typeface="+mn-cs"/>
              </a:rPr>
              <a:t>Personal financial incentives</a:t>
            </a:r>
            <a:r>
              <a:rPr lang="en-US" sz="1200" kern="1200" dirty="0" smtClean="0">
                <a:solidFill>
                  <a:schemeClr val="tx1"/>
                </a:solidFill>
                <a:latin typeface="+mn-lt"/>
                <a:ea typeface="+mn-ea"/>
                <a:cs typeface="+mn-cs"/>
              </a:rPr>
              <a:t> will also be well received, but </a:t>
            </a:r>
            <a:r>
              <a:rPr lang="en-US" sz="1200" kern="1200" dirty="0" smtClean="0">
                <a:solidFill>
                  <a:schemeClr val="tx1"/>
                </a:solidFill>
                <a:latin typeface="+mn-lt"/>
                <a:ea typeface="+mn-ea"/>
                <a:cs typeface="+mn-cs"/>
              </a:rPr>
              <a:t>are </a:t>
            </a:r>
            <a:r>
              <a:rPr lang="en-US" sz="1200" kern="1200" dirty="0" smtClean="0">
                <a:solidFill>
                  <a:schemeClr val="tx1"/>
                </a:solidFill>
                <a:latin typeface="+mn-lt"/>
                <a:ea typeface="+mn-ea"/>
                <a:cs typeface="+mn-cs"/>
              </a:rPr>
              <a:t>a challenge to implement for Helpdesk personnel.  From a management perspective, any positive security behavior that might be targeted will simply be viewed as a part of the core job responsibilities.  The most common personal financial incentive seen by the </a:t>
            </a:r>
            <a:r>
              <a:rPr lang="en-US" sz="1200" kern="1200" dirty="0" smtClean="0">
                <a:solidFill>
                  <a:schemeClr val="tx1"/>
                </a:solidFill>
                <a:latin typeface="+mn-lt"/>
                <a:ea typeface="+mn-ea"/>
                <a:cs typeface="+mn-cs"/>
              </a:rPr>
              <a:t>Helpdesk </a:t>
            </a:r>
            <a:r>
              <a:rPr lang="en-US" sz="1200" kern="1200" dirty="0" smtClean="0">
                <a:solidFill>
                  <a:schemeClr val="tx1"/>
                </a:solidFill>
                <a:latin typeface="+mn-lt"/>
                <a:ea typeface="+mn-ea"/>
                <a:cs typeface="+mn-cs"/>
              </a:rPr>
              <a:t>is overtime, and more overtime simply isn’t popular.  However, if a personal financial incentive can be tied to a new security metric, it will almost always be well received.</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Oddly enough, uptime of the personal workstation is not a key factor for Helpdesk personnel.  It appears that (as long as there isn’t an IT crisis) if the Helpdesk workstation is down, it’s viewed as a welcome break, and fixing it is a nice distraction from resetting passwords and other common Helpdesk tasks.</a:t>
            </a:r>
          </a:p>
          <a:p>
            <a:endParaRPr lang="en-US" dirty="0"/>
          </a:p>
        </p:txBody>
      </p:sp>
      <p:sp>
        <p:nvSpPr>
          <p:cNvPr id="4" name="Slide Number Placeholder 3"/>
          <p:cNvSpPr>
            <a:spLocks noGrp="1"/>
          </p:cNvSpPr>
          <p:nvPr>
            <p:ph type="sldNum" sz="quarter" idx="10"/>
          </p:nvPr>
        </p:nvSpPr>
        <p:spPr/>
        <p:txBody>
          <a:bodyPr/>
          <a:lstStyle/>
          <a:p>
            <a:fld id="{B8DA8B1C-1C6A-45D9-91E1-42A625D3DBBE}"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DA8B1C-1C6A-45D9-91E1-42A625D3DBBE}"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a typeface="+mn-ea"/>
                <a:cs typeface="+mn-cs"/>
              </a:rPr>
              <a:t>The </a:t>
            </a:r>
            <a:r>
              <a:rPr lang="en-US" sz="1200" kern="1200" dirty="0" smtClean="0">
                <a:solidFill>
                  <a:schemeClr val="tx1"/>
                </a:solidFill>
                <a:ea typeface="+mn-ea"/>
                <a:cs typeface="Arial" pitchFamily="34" charset="0"/>
              </a:rPr>
              <a:t>common wisdom is that that raising security awareness and influencing behaviors in the area of Information Security is not a dragon that you can slay with a single silver bullet, but is much more akin to the many-headed Hydra of Greek mythology, requiring many simultaneous attacks against each head to make a difference.  The problem with this statement of the common wisdom is the same as most other statements that “everyone knows” – the statement is often not backed up with real data, and the multiple attacks are not defined such that the techniques are easy to follow.  </a:t>
            </a:r>
          </a:p>
          <a:p>
            <a:endParaRPr lang="en-US" sz="1200" kern="1200" dirty="0" smtClean="0">
              <a:solidFill>
                <a:schemeClr val="tx1"/>
              </a:solidFill>
              <a:ea typeface="+mn-ea"/>
              <a:cs typeface="Arial" pitchFamily="34" charset="0"/>
            </a:endParaRPr>
          </a:p>
          <a:p>
            <a:r>
              <a:rPr lang="en-US" sz="1200" kern="1200" dirty="0" smtClean="0">
                <a:solidFill>
                  <a:schemeClr val="tx1"/>
                </a:solidFill>
                <a:ea typeface="+mn-ea"/>
                <a:cs typeface="Arial" pitchFamily="34" charset="0"/>
              </a:rPr>
              <a:t>Let’s explore both of these issues, discussing various common job functions, and methods to motivate people in these positions, specifically in areas of Information Security.  The raw data for these discussions comes partially from an online survey, posted on the SANS Internet Storm Center ( </a:t>
            </a:r>
            <a:r>
              <a:rPr lang="en-US" sz="1200" u="sng" kern="1200" dirty="0" smtClean="0">
                <a:solidFill>
                  <a:schemeClr val="tx1"/>
                </a:solidFill>
                <a:ea typeface="+mn-ea"/>
                <a:cs typeface="Arial" pitchFamily="34" charset="0"/>
                <a:hlinkClick r:id="rId3"/>
              </a:rPr>
              <a:t>http://isc.sans.org</a:t>
            </a:r>
            <a:r>
              <a:rPr lang="en-US" sz="1200" kern="1200" dirty="0" smtClean="0">
                <a:solidFill>
                  <a:schemeClr val="tx1"/>
                </a:solidFill>
                <a:ea typeface="+mn-ea"/>
                <a:cs typeface="Arial" pitchFamily="34" charset="0"/>
              </a:rPr>
              <a:t> ).  The survey data was supplemented with interviews of people in these job positions.  Additional “tempering” of this data was provided by personal experience.</a:t>
            </a:r>
          </a:p>
          <a:p>
            <a:endParaRPr lang="en-US" sz="1200" kern="1200" dirty="0" smtClean="0">
              <a:solidFill>
                <a:schemeClr val="tx1"/>
              </a:solidFill>
              <a:ea typeface="+mn-ea"/>
              <a:cs typeface="Arial" pitchFamily="34" charset="0"/>
            </a:endParaRPr>
          </a:p>
          <a:p>
            <a:r>
              <a:rPr lang="en-US" sz="1200" kern="1200" dirty="0" smtClean="0">
                <a:solidFill>
                  <a:schemeClr val="tx1"/>
                </a:solidFill>
                <a:ea typeface="+mn-ea"/>
                <a:cs typeface="Arial" pitchFamily="34" charset="0"/>
              </a:rPr>
              <a:t>This discussion is targeted towards anyone who needs to raise awareness of security issues in their organization, or their customers’ organizations.</a:t>
            </a:r>
          </a:p>
          <a:p>
            <a:endParaRPr lang="en-US" sz="1200" dirty="0" smtClean="0">
              <a:latin typeface="Arial" pitchFamily="34" charset="0"/>
              <a:cs typeface="Arial" pitchFamily="34" charset="0"/>
            </a:endParaRPr>
          </a:p>
          <a:p>
            <a:endParaRPr lang="en-US" sz="12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B8DA8B1C-1C6A-45D9-91E1-42A625D3DBBE}"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81000" y="4267200"/>
            <a:ext cx="6172200" cy="4876800"/>
          </a:xfrm>
        </p:spPr>
        <p:txBody>
          <a:bodyPr>
            <a:normAutofit lnSpcReduction="10000"/>
          </a:bodyPr>
          <a:lstStyle/>
          <a:p>
            <a:r>
              <a:rPr lang="en-US" sz="1200" kern="1200" dirty="0" smtClean="0">
                <a:solidFill>
                  <a:schemeClr val="tx1"/>
                </a:solidFill>
                <a:latin typeface="+mn-lt"/>
                <a:ea typeface="+mn-ea"/>
                <a:cs typeface="+mn-cs"/>
              </a:rPr>
              <a:t>Similar to Business Analysts, Engineers are driven by projects. </a:t>
            </a:r>
            <a:r>
              <a:rPr lang="en-US" sz="1200" kern="1200" dirty="0" smtClean="0">
                <a:solidFill>
                  <a:schemeClr val="tx1"/>
                </a:solidFill>
                <a:latin typeface="+mn-lt"/>
                <a:ea typeface="+mn-ea"/>
                <a:cs typeface="+mn-cs"/>
              </a:rPr>
              <a:t> Engineers develop the </a:t>
            </a:r>
            <a:r>
              <a:rPr lang="en-US" sz="1200" kern="1200" dirty="0" smtClean="0">
                <a:solidFill>
                  <a:schemeClr val="tx1"/>
                </a:solidFill>
                <a:latin typeface="+mn-lt"/>
                <a:ea typeface="+mn-ea"/>
                <a:cs typeface="+mn-cs"/>
              </a:rPr>
              <a:t>actual products that the company manufactures or sells.  This means that they have a very simple, short list of motivators.  They will often view anything (like security for instance) that impacts these motivators </a:t>
            </a:r>
            <a:r>
              <a:rPr lang="en-US" sz="1200" kern="1200" dirty="0" smtClean="0">
                <a:solidFill>
                  <a:schemeClr val="tx1"/>
                </a:solidFill>
                <a:latin typeface="+mn-lt"/>
                <a:ea typeface="+mn-ea"/>
                <a:cs typeface="+mn-cs"/>
              </a:rPr>
              <a:t>negatively - </a:t>
            </a:r>
            <a:r>
              <a:rPr lang="en-US" sz="1200" kern="1200" dirty="0" smtClean="0">
                <a:solidFill>
                  <a:schemeClr val="tx1"/>
                </a:solidFill>
                <a:latin typeface="+mn-lt"/>
                <a:ea typeface="+mn-ea"/>
                <a:cs typeface="+mn-cs"/>
              </a:rPr>
              <a:t>as either an adversary or something to be ignored.</a:t>
            </a:r>
          </a:p>
          <a:p>
            <a:r>
              <a:rPr lang="en-US" sz="1200" kern="1200" dirty="0" smtClean="0">
                <a:solidFill>
                  <a:schemeClr val="tx1"/>
                </a:solidFill>
                <a:latin typeface="+mn-lt"/>
                <a:ea typeface="+mn-ea"/>
                <a:cs typeface="+mn-cs"/>
              </a:rPr>
              <a:t>Getting engineers to take Security Awareness seriously is an important goal, as this will embed security awareness into the products that the organization offers its customers. </a:t>
            </a:r>
            <a:r>
              <a:rPr lang="en-US" sz="1200" kern="1200" dirty="0" smtClean="0">
                <a:solidFill>
                  <a:schemeClr val="tx1"/>
                </a:solidFill>
                <a:latin typeface="+mn-lt"/>
                <a:ea typeface="+mn-ea"/>
                <a:cs typeface="+mn-cs"/>
              </a:rPr>
              <a:t> Things </a:t>
            </a:r>
            <a:r>
              <a:rPr lang="en-US" sz="1200" kern="1200" dirty="0" smtClean="0">
                <a:solidFill>
                  <a:schemeClr val="tx1"/>
                </a:solidFill>
                <a:latin typeface="+mn-lt"/>
                <a:ea typeface="+mn-ea"/>
                <a:cs typeface="+mn-cs"/>
              </a:rPr>
              <a:t>that will motivate an engineer are:</a:t>
            </a:r>
          </a:p>
          <a:p>
            <a:pPr lvl="0">
              <a:buFont typeface="Arial" pitchFamily="34" charset="0"/>
              <a:buChar char="•"/>
            </a:pPr>
            <a:r>
              <a:rPr lang="en-US" sz="1200" b="1" kern="1200" dirty="0" smtClean="0">
                <a:solidFill>
                  <a:schemeClr val="tx1"/>
                </a:solidFill>
                <a:latin typeface="+mn-lt"/>
                <a:ea typeface="+mn-ea"/>
                <a:cs typeface="+mn-cs"/>
              </a:rPr>
              <a:t>Protection of Intellectual Property</a:t>
            </a:r>
            <a:r>
              <a:rPr lang="en-US" sz="1200" kern="1200" dirty="0" smtClean="0">
                <a:solidFill>
                  <a:schemeClr val="tx1"/>
                </a:solidFill>
                <a:latin typeface="+mn-lt"/>
                <a:ea typeface="+mn-ea"/>
                <a:cs typeface="+mn-cs"/>
              </a:rPr>
              <a:t> – at the root of things, it is an Engineer’s responsibility to create new thoughts, methods and products.  Protection of these is near and dear to their hearts, and any message that speaks to this should get immediate </a:t>
            </a:r>
            <a:r>
              <a:rPr lang="en-US" sz="1200" kern="1200" dirty="0" smtClean="0">
                <a:solidFill>
                  <a:schemeClr val="tx1"/>
                </a:solidFill>
                <a:latin typeface="+mn-lt"/>
                <a:ea typeface="+mn-ea"/>
                <a:cs typeface="+mn-cs"/>
              </a:rPr>
              <a:t>attention.</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smtClean="0">
                <a:solidFill>
                  <a:schemeClr val="tx1"/>
                </a:solidFill>
                <a:latin typeface="+mn-lt"/>
                <a:ea typeface="+mn-ea"/>
                <a:cs typeface="+mn-cs"/>
              </a:rPr>
              <a:t>Engineers are almost </a:t>
            </a:r>
            <a:r>
              <a:rPr lang="en-US" sz="1200" kern="1200" dirty="0" smtClean="0">
                <a:solidFill>
                  <a:schemeClr val="tx1"/>
                </a:solidFill>
                <a:latin typeface="+mn-lt"/>
                <a:ea typeface="+mn-ea"/>
                <a:cs typeface="+mn-cs"/>
              </a:rPr>
              <a:t>always </a:t>
            </a:r>
            <a:r>
              <a:rPr lang="en-US" sz="1200" kern="1200" dirty="0" smtClean="0">
                <a:solidFill>
                  <a:schemeClr val="tx1"/>
                </a:solidFill>
                <a:latin typeface="+mn-lt"/>
                <a:ea typeface="+mn-ea"/>
                <a:cs typeface="+mn-cs"/>
              </a:rPr>
              <a:t>involved in projects, with the project deliverables as their main day-to-day </a:t>
            </a:r>
            <a:r>
              <a:rPr lang="en-US" sz="1200" kern="1200" dirty="0" smtClean="0">
                <a:solidFill>
                  <a:schemeClr val="tx1"/>
                </a:solidFill>
                <a:latin typeface="+mn-lt"/>
                <a:ea typeface="+mn-ea"/>
                <a:cs typeface="+mn-cs"/>
              </a:rPr>
              <a:t>responsibility.  </a:t>
            </a:r>
            <a:r>
              <a:rPr lang="en-US" sz="1200" b="1" kern="1200" dirty="0" smtClean="0">
                <a:solidFill>
                  <a:schemeClr val="tx1"/>
                </a:solidFill>
                <a:latin typeface="+mn-lt"/>
                <a:ea typeface="+mn-ea"/>
                <a:cs typeface="+mn-cs"/>
              </a:rPr>
              <a:t>Anything that affects a project deliverable </a:t>
            </a:r>
            <a:r>
              <a:rPr lang="en-US" sz="1200" kern="1200" dirty="0" smtClean="0">
                <a:solidFill>
                  <a:schemeClr val="tx1"/>
                </a:solidFill>
                <a:latin typeface="+mn-lt"/>
                <a:ea typeface="+mn-ea"/>
                <a:cs typeface="+mn-cs"/>
              </a:rPr>
              <a:t>will </a:t>
            </a:r>
            <a:r>
              <a:rPr lang="en-US" sz="1200" kern="1200" dirty="0" smtClean="0">
                <a:solidFill>
                  <a:schemeClr val="tx1"/>
                </a:solidFill>
                <a:latin typeface="+mn-lt"/>
                <a:ea typeface="+mn-ea"/>
                <a:cs typeface="+mn-cs"/>
              </a:rPr>
              <a:t>receive </a:t>
            </a:r>
            <a:r>
              <a:rPr lang="en-US" sz="1200" kern="1200" dirty="0" smtClean="0">
                <a:solidFill>
                  <a:schemeClr val="tx1"/>
                </a:solidFill>
                <a:latin typeface="+mn-lt"/>
                <a:ea typeface="+mn-ea"/>
                <a:cs typeface="+mn-cs"/>
              </a:rPr>
              <a:t>attention</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Anything</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that helps to advance a project date or simplifies a task</a:t>
            </a:r>
            <a:r>
              <a:rPr lang="en-US" sz="1200" kern="1200" dirty="0" smtClean="0">
                <a:solidFill>
                  <a:schemeClr val="tx1"/>
                </a:solidFill>
                <a:latin typeface="+mn-lt"/>
                <a:ea typeface="+mn-ea"/>
                <a:cs typeface="+mn-cs"/>
              </a:rPr>
              <a:t> will be favored over something that impedes a date or complicates their job. </a:t>
            </a:r>
          </a:p>
          <a:p>
            <a:pPr lvl="0">
              <a:buFont typeface="Arial" pitchFamily="34" charset="0"/>
              <a:buChar char="•"/>
            </a:pPr>
            <a:r>
              <a:rPr lang="en-US" sz="1200" kern="1200" dirty="0" smtClean="0">
                <a:solidFill>
                  <a:schemeClr val="tx1"/>
                </a:solidFill>
                <a:latin typeface="+mn-lt"/>
                <a:ea typeface="+mn-ea"/>
                <a:cs typeface="+mn-cs"/>
              </a:rPr>
              <a:t>Similarly, </a:t>
            </a:r>
            <a:r>
              <a:rPr lang="en-US" sz="1200" b="1" kern="1200" dirty="0" smtClean="0">
                <a:solidFill>
                  <a:schemeClr val="tx1"/>
                </a:solidFill>
                <a:latin typeface="+mn-lt"/>
                <a:ea typeface="+mn-ea"/>
                <a:cs typeface="+mn-cs"/>
              </a:rPr>
              <a:t>anything that enhances a product or deliverable </a:t>
            </a:r>
            <a:r>
              <a:rPr lang="en-US" sz="1200" kern="1200" dirty="0" smtClean="0">
                <a:solidFill>
                  <a:schemeClr val="tx1"/>
                </a:solidFill>
                <a:latin typeface="+mn-lt"/>
                <a:ea typeface="+mn-ea"/>
                <a:cs typeface="+mn-cs"/>
              </a:rPr>
              <a:t>quality or features will be favored.  This is something that is often overlooked by security professionals.  Gaining knowledge of the company product, of course without violating confidentiality requirements, can be a powerful tool.  If a suggestion improves security of a company product and provides some advantage over a competitor’s product or process, it’s a clear win.</a:t>
            </a:r>
          </a:p>
          <a:p>
            <a:pPr lvl="0">
              <a:buFont typeface="Arial" pitchFamily="34" charset="0"/>
              <a:buChar char="•"/>
            </a:pPr>
            <a:r>
              <a:rPr lang="en-US" sz="1200" kern="1200" dirty="0" smtClean="0">
                <a:solidFill>
                  <a:schemeClr val="tx1"/>
                </a:solidFill>
                <a:latin typeface="+mn-lt"/>
                <a:ea typeface="+mn-ea"/>
                <a:cs typeface="+mn-cs"/>
              </a:rPr>
              <a:t>The project-driven nature of the Engineer’s job means that </a:t>
            </a:r>
            <a:r>
              <a:rPr lang="en-US" sz="1200" b="1" kern="1200" dirty="0" smtClean="0">
                <a:solidFill>
                  <a:schemeClr val="tx1"/>
                </a:solidFill>
                <a:latin typeface="+mn-lt"/>
                <a:ea typeface="+mn-ea"/>
                <a:cs typeface="+mn-cs"/>
              </a:rPr>
              <a:t>Personal workstation uptime</a:t>
            </a:r>
            <a:r>
              <a:rPr lang="en-US" sz="1200" kern="1200" dirty="0" smtClean="0">
                <a:solidFill>
                  <a:schemeClr val="tx1"/>
                </a:solidFill>
                <a:latin typeface="+mn-lt"/>
                <a:ea typeface="+mn-ea"/>
                <a:cs typeface="+mn-cs"/>
              </a:rPr>
              <a:t> is paramount.  If their station is down, it almost always means that they simply cannot work.</a:t>
            </a:r>
          </a:p>
          <a:p>
            <a:pPr>
              <a:spcBef>
                <a:spcPts val="600"/>
              </a:spcBef>
            </a:pPr>
            <a:r>
              <a:rPr lang="en-US" sz="12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Engineers </a:t>
            </a:r>
            <a:r>
              <a:rPr lang="en-US" sz="1200" kern="1200" dirty="0" smtClean="0">
                <a:solidFill>
                  <a:schemeClr val="tx1"/>
                </a:solidFill>
                <a:latin typeface="+mn-lt"/>
                <a:ea typeface="+mn-ea"/>
                <a:cs typeface="+mn-cs"/>
              </a:rPr>
              <a:t>are almost always given significant autonomy within an organization.  They often take this as permission to circumvent policies and rules in order to achieve their goals.  Not only that, they will almost always be backed up by management when push comes to shove in this regard.  Trying to impose rules on engineers is not like herding cats, it’s like herding hostile tigers.  It’s much better to motivate them by helping them with things they need, rather than trying to impose rules or bounds on their actions.</a:t>
            </a:r>
            <a:endParaRPr lang="en-US" dirty="0"/>
          </a:p>
        </p:txBody>
      </p:sp>
      <p:sp>
        <p:nvSpPr>
          <p:cNvPr id="4" name="Slide Number Placeholder 3"/>
          <p:cNvSpPr>
            <a:spLocks noGrp="1"/>
          </p:cNvSpPr>
          <p:nvPr>
            <p:ph type="sldNum" sz="quarter" idx="10"/>
          </p:nvPr>
        </p:nvSpPr>
        <p:spPr/>
        <p:txBody>
          <a:bodyPr/>
          <a:lstStyle/>
          <a:p>
            <a:fld id="{B8DA8B1C-1C6A-45D9-91E1-42A625D3DBBE}"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DA8B1C-1C6A-45D9-91E1-42A625D3DBBE}"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562600" cy="4648200"/>
          </a:xfrm>
        </p:spPr>
        <p:txBody>
          <a:bodyPr>
            <a:normAutofit lnSpcReduction="10000"/>
          </a:bodyPr>
          <a:lstStyle/>
          <a:p>
            <a:r>
              <a:rPr lang="en-US" sz="1200" kern="1200" dirty="0" smtClean="0">
                <a:solidFill>
                  <a:schemeClr val="tx1"/>
                </a:solidFill>
                <a:latin typeface="+mn-lt"/>
                <a:ea typeface="+mn-ea"/>
                <a:cs typeface="+mn-cs"/>
              </a:rPr>
              <a:t>Being </a:t>
            </a:r>
            <a:r>
              <a:rPr lang="en-US" sz="1200" kern="1200" dirty="0" smtClean="0">
                <a:solidFill>
                  <a:schemeClr val="tx1"/>
                </a:solidFill>
                <a:latin typeface="+mn-lt"/>
                <a:ea typeface="+mn-ea"/>
                <a:cs typeface="+mn-cs"/>
              </a:rPr>
              <a:t>project driven, </a:t>
            </a:r>
            <a:r>
              <a:rPr lang="en-US" sz="1200" kern="1200" dirty="0" smtClean="0">
                <a:solidFill>
                  <a:schemeClr val="tx1"/>
                </a:solidFill>
                <a:latin typeface="+mn-lt"/>
                <a:ea typeface="+mn-ea"/>
                <a:cs typeface="+mn-cs"/>
              </a:rPr>
              <a:t>Graphic Artists are similar in motivation to an Engineer or Business Analyst.  Unless they are directly involved in project design, they usually have a much smaller power-base.</a:t>
            </a:r>
          </a:p>
          <a:p>
            <a:r>
              <a:rPr lang="en-US" sz="1200" kern="1200" dirty="0" smtClean="0">
                <a:solidFill>
                  <a:schemeClr val="tx1"/>
                </a:solidFill>
                <a:latin typeface="+mn-lt"/>
                <a:ea typeface="+mn-ea"/>
                <a:cs typeface="+mn-cs"/>
              </a:rPr>
              <a:t>Graphic Artists are in charge of properly interpreting and delivering key messages to identified target audiences, so in this respect have a similar responsibility as that aspect of a security professional’s job.  This makes them a good ally to enlist; they can </a:t>
            </a:r>
            <a:r>
              <a:rPr lang="en-US" sz="1200" kern="1200" dirty="0" smtClean="0">
                <a:solidFill>
                  <a:schemeClr val="tx1"/>
                </a:solidFill>
                <a:latin typeface="+mn-lt"/>
                <a:ea typeface="+mn-ea"/>
                <a:cs typeface="+mn-cs"/>
              </a:rPr>
              <a:t>help </a:t>
            </a:r>
            <a:r>
              <a:rPr lang="en-US" sz="1200" kern="1200" dirty="0" smtClean="0">
                <a:solidFill>
                  <a:schemeClr val="tx1"/>
                </a:solidFill>
                <a:latin typeface="+mn-lt"/>
                <a:ea typeface="+mn-ea"/>
                <a:cs typeface="+mn-cs"/>
              </a:rPr>
              <a:t>in suggesting approaches or assist in creating graphics materials.</a:t>
            </a:r>
          </a:p>
          <a:p>
            <a:r>
              <a:rPr lang="en-US" sz="1200" kern="1200" dirty="0" smtClean="0">
                <a:solidFill>
                  <a:schemeClr val="tx1"/>
                </a:solidFill>
                <a:latin typeface="+mn-lt"/>
                <a:ea typeface="+mn-ea"/>
                <a:cs typeface="+mn-cs"/>
              </a:rPr>
              <a:t>They are still, however, part of the user community, and in many cases they’ll need to be convinced that one thing or another is an issue based on security concerns.  Key motivators for Graphic Artists include:</a:t>
            </a:r>
          </a:p>
          <a:p>
            <a:pPr lvl="0">
              <a:buFont typeface="Arial" pitchFamily="34" charset="0"/>
              <a:buChar char="•"/>
            </a:pPr>
            <a:r>
              <a:rPr lang="en-US" sz="1200" kern="1200" dirty="0" smtClean="0">
                <a:solidFill>
                  <a:schemeClr val="tx1"/>
                </a:solidFill>
                <a:latin typeface="+mn-lt"/>
                <a:ea typeface="+mn-ea"/>
                <a:cs typeface="+mn-cs"/>
              </a:rPr>
              <a:t>Similar to Business Analysts, Developers and Engineers, Graphic Artists are Project Oriented.  Anything that affects </a:t>
            </a:r>
            <a:r>
              <a:rPr lang="en-US" sz="1200" b="1" kern="1200" dirty="0" smtClean="0">
                <a:solidFill>
                  <a:schemeClr val="tx1"/>
                </a:solidFill>
                <a:latin typeface="+mn-lt"/>
                <a:ea typeface="+mn-ea"/>
                <a:cs typeface="+mn-cs"/>
              </a:rPr>
              <a:t>project delivery dates</a:t>
            </a:r>
            <a:r>
              <a:rPr lang="en-US" sz="1200" kern="1200" dirty="0" smtClean="0">
                <a:solidFill>
                  <a:schemeClr val="tx1"/>
                </a:solidFill>
                <a:latin typeface="+mn-lt"/>
                <a:ea typeface="+mn-ea"/>
                <a:cs typeface="+mn-cs"/>
              </a:rPr>
              <a:t> or </a:t>
            </a:r>
            <a:r>
              <a:rPr lang="en-US" sz="1200" b="1" kern="1200" dirty="0" smtClean="0">
                <a:solidFill>
                  <a:schemeClr val="tx1"/>
                </a:solidFill>
                <a:latin typeface="+mn-lt"/>
                <a:ea typeface="+mn-ea"/>
                <a:cs typeface="+mn-cs"/>
              </a:rPr>
              <a:t>quality of the project deliverables</a:t>
            </a:r>
            <a:r>
              <a:rPr lang="en-US" sz="1200" kern="1200" dirty="0" smtClean="0">
                <a:solidFill>
                  <a:schemeClr val="tx1"/>
                </a:solidFill>
                <a:latin typeface="+mn-lt"/>
                <a:ea typeface="+mn-ea"/>
                <a:cs typeface="+mn-cs"/>
              </a:rPr>
              <a:t> will be of immediate concern.  As Graphic Artists are often independent contractors, these may be of even more concern, as missing on either of these metrics might mean a direct </a:t>
            </a:r>
            <a:r>
              <a:rPr lang="en-US" sz="1200" kern="1200" dirty="0" smtClean="0">
                <a:solidFill>
                  <a:schemeClr val="tx1"/>
                </a:solidFill>
                <a:latin typeface="+mn-lt"/>
                <a:ea typeface="+mn-ea"/>
                <a:cs typeface="+mn-cs"/>
              </a:rPr>
              <a:t>effect </a:t>
            </a:r>
            <a:r>
              <a:rPr lang="en-US" sz="1200" kern="1200" dirty="0" smtClean="0">
                <a:solidFill>
                  <a:schemeClr val="tx1"/>
                </a:solidFill>
                <a:latin typeface="+mn-lt"/>
                <a:ea typeface="+mn-ea"/>
                <a:cs typeface="+mn-cs"/>
              </a:rPr>
              <a:t>on their bottom line.</a:t>
            </a:r>
          </a:p>
          <a:p>
            <a:pPr lvl="0">
              <a:buFont typeface="Arial" pitchFamily="34" charset="0"/>
              <a:buChar char="•"/>
            </a:pPr>
            <a:r>
              <a:rPr lang="en-US" sz="1200" kern="1200" dirty="0" smtClean="0">
                <a:solidFill>
                  <a:schemeClr val="tx1"/>
                </a:solidFill>
                <a:latin typeface="+mn-lt"/>
                <a:ea typeface="+mn-ea"/>
                <a:cs typeface="+mn-cs"/>
              </a:rPr>
              <a:t>If the Graphic Artist is an independent contractor, they may not be dependent on corporate systems at all. </a:t>
            </a:r>
            <a:r>
              <a:rPr lang="en-US" sz="1200" b="1" kern="1200" dirty="0" smtClean="0">
                <a:solidFill>
                  <a:schemeClr val="tx1"/>
                </a:solidFill>
                <a:latin typeface="+mn-lt"/>
                <a:ea typeface="+mn-ea"/>
                <a:cs typeface="+mn-cs"/>
              </a:rPr>
              <a:t>Personal </a:t>
            </a:r>
            <a:r>
              <a:rPr lang="en-US" sz="1200" b="1" kern="1200" dirty="0" smtClean="0">
                <a:solidFill>
                  <a:schemeClr val="tx1"/>
                </a:solidFill>
                <a:latin typeface="+mn-lt"/>
                <a:ea typeface="+mn-ea"/>
                <a:cs typeface="+mn-cs"/>
              </a:rPr>
              <a:t>workstation downtime </a:t>
            </a:r>
            <a:r>
              <a:rPr lang="en-US" sz="1200" kern="1200" dirty="0" smtClean="0">
                <a:solidFill>
                  <a:schemeClr val="tx1"/>
                </a:solidFill>
                <a:latin typeface="+mn-lt"/>
                <a:ea typeface="+mn-ea"/>
                <a:cs typeface="+mn-cs"/>
              </a:rPr>
              <a:t>is </a:t>
            </a:r>
            <a:r>
              <a:rPr lang="en-US" sz="1200" kern="1200" dirty="0" smtClean="0">
                <a:solidFill>
                  <a:schemeClr val="tx1"/>
                </a:solidFill>
                <a:latin typeface="+mn-lt"/>
                <a:ea typeface="+mn-ea"/>
                <a:cs typeface="+mn-cs"/>
              </a:rPr>
              <a:t>always a </a:t>
            </a:r>
            <a:r>
              <a:rPr lang="en-US" sz="1200" kern="1200" dirty="0" smtClean="0">
                <a:solidFill>
                  <a:schemeClr val="tx1"/>
                </a:solidFill>
                <a:latin typeface="+mn-lt"/>
                <a:ea typeface="+mn-ea"/>
                <a:cs typeface="+mn-cs"/>
              </a:rPr>
              <a:t>powerful motivator, whether they are </a:t>
            </a:r>
            <a:r>
              <a:rPr lang="en-US" sz="1200" kern="1200" dirty="0" smtClean="0">
                <a:solidFill>
                  <a:schemeClr val="tx1"/>
                </a:solidFill>
                <a:latin typeface="+mn-lt"/>
                <a:ea typeface="+mn-ea"/>
                <a:cs typeface="+mn-cs"/>
              </a:rPr>
              <a:t>employees </a:t>
            </a:r>
            <a:r>
              <a:rPr lang="en-US" sz="1200" kern="1200" dirty="0" smtClean="0">
                <a:solidFill>
                  <a:schemeClr val="tx1"/>
                </a:solidFill>
                <a:latin typeface="+mn-lt"/>
                <a:ea typeface="+mn-ea"/>
                <a:cs typeface="+mn-cs"/>
              </a:rPr>
              <a:t>or contractors.  If their workstation is down, in many cases they simply cannot work</a:t>
            </a:r>
            <a:r>
              <a:rPr lang="en-US" sz="120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pPr lvl="0">
              <a:buFont typeface="Arial" pitchFamily="34" charset="0"/>
              <a:buChar char="•"/>
            </a:pPr>
            <a:r>
              <a:rPr lang="en-US" sz="1200" b="1" kern="1200" dirty="0" smtClean="0">
                <a:solidFill>
                  <a:schemeClr val="tx1"/>
                </a:solidFill>
                <a:latin typeface="+mn-lt"/>
                <a:ea typeface="+mn-ea"/>
                <a:cs typeface="+mn-cs"/>
              </a:rPr>
              <a:t>Confidentiality of the material currently being worked</a:t>
            </a:r>
            <a:r>
              <a:rPr lang="en-US" sz="1200" kern="1200" dirty="0" smtClean="0">
                <a:solidFill>
                  <a:schemeClr val="tx1"/>
                </a:solidFill>
                <a:latin typeface="+mn-lt"/>
                <a:ea typeface="+mn-ea"/>
                <a:cs typeface="+mn-cs"/>
              </a:rPr>
              <a:t> on is an important factor for Graphic Artists.  As products or advertising campaigns are built, Graphic Artists will have confidential information, either on product capabilities, advertising content or critical business timelines, which they must keep confidential.</a:t>
            </a:r>
          </a:p>
          <a:p>
            <a:pPr>
              <a:buFont typeface="Arial" pitchFamily="34" charset="0"/>
              <a:buChar char="•"/>
            </a:pPr>
            <a:r>
              <a:rPr lang="en-US" sz="1200" b="1" kern="1200" dirty="0" smtClean="0">
                <a:solidFill>
                  <a:schemeClr val="tx1"/>
                </a:solidFill>
                <a:latin typeface="+mn-lt"/>
                <a:ea typeface="+mn-ea"/>
                <a:cs typeface="+mn-cs"/>
              </a:rPr>
              <a:t>Confidentiality of the material from past projects</a:t>
            </a:r>
            <a:r>
              <a:rPr lang="en-US" sz="1200" kern="1200" dirty="0" smtClean="0">
                <a:solidFill>
                  <a:schemeClr val="tx1"/>
                </a:solidFill>
                <a:latin typeface="+mn-lt"/>
                <a:ea typeface="+mn-ea"/>
                <a:cs typeface="+mn-cs"/>
              </a:rPr>
              <a:t> is also important.  Even after graphics are delivered, in many cases the material used during creation might have a “Confidential Until” timestamp associated with it, or in some cases might simply be classed as Confidential.</a:t>
            </a:r>
            <a:endParaRPr lang="en-US" dirty="0"/>
          </a:p>
        </p:txBody>
      </p:sp>
      <p:sp>
        <p:nvSpPr>
          <p:cNvPr id="4" name="Slide Number Placeholder 3"/>
          <p:cNvSpPr>
            <a:spLocks noGrp="1"/>
          </p:cNvSpPr>
          <p:nvPr>
            <p:ph type="sldNum" sz="quarter" idx="10"/>
          </p:nvPr>
        </p:nvSpPr>
        <p:spPr/>
        <p:txBody>
          <a:bodyPr/>
          <a:lstStyle/>
          <a:p>
            <a:fld id="{B8DA8B1C-1C6A-45D9-91E1-42A625D3DBBE}"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DA8B1C-1C6A-45D9-91E1-42A625D3DBBE}"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267200"/>
            <a:ext cx="5715000" cy="4572000"/>
          </a:xfrm>
        </p:spPr>
        <p:txBody>
          <a:bodyPr>
            <a:normAutofit lnSpcReduction="10000"/>
          </a:bodyPr>
          <a:lstStyle/>
          <a:p>
            <a:r>
              <a:rPr lang="en-US" sz="1200" kern="1200" dirty="0" smtClean="0">
                <a:solidFill>
                  <a:schemeClr val="tx1"/>
                </a:solidFill>
                <a:latin typeface="+mn-lt"/>
                <a:ea typeface="+mn-ea"/>
                <a:cs typeface="+mn-cs"/>
              </a:rPr>
              <a:t>Salespeople are a group unto themselves, and have a completely different set of motivations than anyone else in most organizations.  In almost all cases, salespeople are driven by short and medium term sales goals, which </a:t>
            </a:r>
            <a:r>
              <a:rPr lang="en-US" sz="1200" kern="1200" dirty="0" smtClean="0">
                <a:solidFill>
                  <a:schemeClr val="tx1"/>
                </a:solidFill>
                <a:latin typeface="+mn-lt"/>
                <a:ea typeface="+mn-ea"/>
                <a:cs typeface="+mn-cs"/>
              </a:rPr>
              <a:t>drive </a:t>
            </a:r>
            <a:r>
              <a:rPr lang="en-US" sz="1200" kern="1200" dirty="0" smtClean="0">
                <a:solidFill>
                  <a:schemeClr val="tx1"/>
                </a:solidFill>
                <a:latin typeface="+mn-lt"/>
                <a:ea typeface="+mn-ea"/>
                <a:cs typeface="+mn-cs"/>
              </a:rPr>
              <a:t>personal financial incentives in the form of commission.  This makes for some very specific motivators:</a:t>
            </a:r>
          </a:p>
          <a:p>
            <a:pPr lvl="0">
              <a:buFont typeface="Arial" pitchFamily="34" charset="0"/>
              <a:buChar char="•"/>
            </a:pPr>
            <a:r>
              <a:rPr lang="en-US" sz="1200" kern="1200" dirty="0" smtClean="0">
                <a:solidFill>
                  <a:schemeClr val="tx1"/>
                </a:solidFill>
                <a:latin typeface="+mn-lt"/>
                <a:ea typeface="+mn-ea"/>
                <a:cs typeface="+mn-cs"/>
              </a:rPr>
              <a:t>As discussed, </a:t>
            </a:r>
            <a:r>
              <a:rPr lang="en-US" sz="1200" b="1" kern="1200" dirty="0" smtClean="0">
                <a:solidFill>
                  <a:schemeClr val="tx1"/>
                </a:solidFill>
                <a:latin typeface="+mn-lt"/>
                <a:ea typeface="+mn-ea"/>
                <a:cs typeface="+mn-cs"/>
              </a:rPr>
              <a:t>personal financial incentives</a:t>
            </a:r>
            <a:r>
              <a:rPr lang="en-US" sz="1200" kern="1200" dirty="0" smtClean="0">
                <a:solidFill>
                  <a:schemeClr val="tx1"/>
                </a:solidFill>
                <a:latin typeface="+mn-lt"/>
                <a:ea typeface="+mn-ea"/>
                <a:cs typeface="+mn-cs"/>
              </a:rPr>
              <a:t> in the form of commissions are what drives all other motivators for </a:t>
            </a:r>
            <a:r>
              <a:rPr lang="en-US" sz="1200" kern="1200" dirty="0" smtClean="0">
                <a:solidFill>
                  <a:schemeClr val="tx1"/>
                </a:solidFill>
                <a:latin typeface="+mn-lt"/>
                <a:ea typeface="+mn-ea"/>
                <a:cs typeface="+mn-cs"/>
              </a:rPr>
              <a:t>salespeople – EVERYTHING </a:t>
            </a:r>
            <a:r>
              <a:rPr lang="en-US" sz="1200" kern="1200" dirty="0" smtClean="0">
                <a:solidFill>
                  <a:schemeClr val="tx1"/>
                </a:solidFill>
                <a:latin typeface="+mn-lt"/>
                <a:ea typeface="+mn-ea"/>
                <a:cs typeface="+mn-cs"/>
              </a:rPr>
              <a:t>is measured by </a:t>
            </a:r>
            <a:r>
              <a:rPr lang="en-US" sz="1200" kern="1200" dirty="0" smtClean="0">
                <a:solidFill>
                  <a:schemeClr val="tx1"/>
                </a:solidFill>
                <a:latin typeface="+mn-lt"/>
                <a:ea typeface="+mn-ea"/>
                <a:cs typeface="+mn-cs"/>
              </a:rPr>
              <a:t>this yardstick.</a:t>
            </a:r>
            <a:endParaRPr lang="en-US" sz="1200" kern="1200" dirty="0" smtClean="0">
              <a:solidFill>
                <a:schemeClr val="tx1"/>
              </a:solidFill>
              <a:latin typeface="+mn-lt"/>
              <a:ea typeface="+mn-ea"/>
              <a:cs typeface="+mn-cs"/>
            </a:endParaRPr>
          </a:p>
          <a:p>
            <a:pPr lvl="0">
              <a:buFont typeface="Arial" pitchFamily="34" charset="0"/>
              <a:buChar char="•"/>
            </a:pPr>
            <a:r>
              <a:rPr lang="en-US" sz="1200" b="1" kern="1200" dirty="0" smtClean="0">
                <a:solidFill>
                  <a:schemeClr val="tx1"/>
                </a:solidFill>
                <a:latin typeface="+mn-lt"/>
                <a:ea typeface="+mn-ea"/>
                <a:cs typeface="+mn-cs"/>
              </a:rPr>
              <a:t>Personal workstation uptime</a:t>
            </a:r>
            <a:r>
              <a:rPr lang="en-US" sz="1200" kern="1200" dirty="0" smtClean="0">
                <a:solidFill>
                  <a:schemeClr val="tx1"/>
                </a:solidFill>
                <a:latin typeface="+mn-lt"/>
                <a:ea typeface="+mn-ea"/>
                <a:cs typeface="+mn-cs"/>
              </a:rPr>
              <a:t> plays a large part in this.  Without a workstation, salespeople cannot work, proposals can’t be written, and products can’t be </a:t>
            </a:r>
            <a:r>
              <a:rPr lang="en-US" sz="1200" kern="1200" dirty="0" err="1" smtClean="0">
                <a:solidFill>
                  <a:schemeClr val="tx1"/>
                </a:solidFill>
                <a:latin typeface="+mn-lt"/>
                <a:ea typeface="+mn-ea"/>
                <a:cs typeface="+mn-cs"/>
              </a:rPr>
              <a:t>costed</a:t>
            </a:r>
            <a:r>
              <a:rPr lang="en-US" sz="1200" kern="1200" dirty="0" smtClean="0">
                <a:solidFill>
                  <a:schemeClr val="tx1"/>
                </a:solidFill>
                <a:latin typeface="+mn-lt"/>
                <a:ea typeface="+mn-ea"/>
                <a:cs typeface="+mn-cs"/>
              </a:rPr>
              <a:t>.  If access to email and calendaring is impeded in any way, salespeople will lose important client information, and </a:t>
            </a:r>
            <a:r>
              <a:rPr lang="en-US" sz="1200" kern="1200" dirty="0" smtClean="0">
                <a:solidFill>
                  <a:schemeClr val="tx1"/>
                </a:solidFill>
                <a:latin typeface="+mn-lt"/>
                <a:ea typeface="+mn-ea"/>
                <a:cs typeface="+mn-cs"/>
              </a:rPr>
              <a:t>missing appointments</a:t>
            </a:r>
            <a:r>
              <a:rPr lang="en-US" sz="1200" kern="1200" baseline="0" dirty="0" smtClean="0">
                <a:solidFill>
                  <a:schemeClr val="tx1"/>
                </a:solidFill>
                <a:latin typeface="+mn-lt"/>
                <a:ea typeface="+mn-ea"/>
                <a:cs typeface="+mn-cs"/>
              </a:rPr>
              <a:t> becomes a significant risk</a:t>
            </a:r>
            <a:r>
              <a:rPr lang="en-US" sz="120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pPr lvl="0">
              <a:buFont typeface="Arial" pitchFamily="34" charset="0"/>
              <a:buChar char="•"/>
            </a:pPr>
            <a:r>
              <a:rPr lang="en-US" sz="1200" b="1" kern="1200" dirty="0" smtClean="0">
                <a:solidFill>
                  <a:schemeClr val="tx1"/>
                </a:solidFill>
                <a:latin typeface="+mn-lt"/>
                <a:ea typeface="+mn-ea"/>
                <a:cs typeface="+mn-cs"/>
              </a:rPr>
              <a:t>Corporate system uptime</a:t>
            </a:r>
            <a:r>
              <a:rPr lang="en-US" sz="1200" kern="1200" dirty="0" smtClean="0">
                <a:solidFill>
                  <a:schemeClr val="tx1"/>
                </a:solidFill>
                <a:latin typeface="+mn-lt"/>
                <a:ea typeface="+mn-ea"/>
                <a:cs typeface="+mn-cs"/>
              </a:rPr>
              <a:t> can be important, but is not always critical.  Salespeople </a:t>
            </a:r>
            <a:r>
              <a:rPr lang="en-US" sz="1200" kern="1200" dirty="0" smtClean="0">
                <a:solidFill>
                  <a:schemeClr val="tx1"/>
                </a:solidFill>
                <a:latin typeface="+mn-lt"/>
                <a:ea typeface="+mn-ea"/>
                <a:cs typeface="+mn-cs"/>
              </a:rPr>
              <a:t>need </a:t>
            </a:r>
            <a:r>
              <a:rPr lang="en-US" sz="1200" kern="1200" dirty="0" smtClean="0">
                <a:solidFill>
                  <a:schemeClr val="tx1"/>
                </a:solidFill>
                <a:latin typeface="+mn-lt"/>
                <a:ea typeface="+mn-ea"/>
                <a:cs typeface="+mn-cs"/>
              </a:rPr>
              <a:t>access to CRM (Customer Relationship Management</a:t>
            </a:r>
            <a:r>
              <a:rPr lang="en-US" sz="1200" kern="1200" dirty="0" smtClean="0">
                <a:solidFill>
                  <a:schemeClr val="tx1"/>
                </a:solidFill>
                <a:latin typeface="+mn-lt"/>
                <a:ea typeface="+mn-ea"/>
                <a:cs typeface="+mn-cs"/>
              </a:rPr>
              <a:t>) or </a:t>
            </a:r>
            <a:r>
              <a:rPr lang="en-US" sz="1200" kern="1200" dirty="0" smtClean="0">
                <a:solidFill>
                  <a:schemeClr val="tx1"/>
                </a:solidFill>
                <a:latin typeface="+mn-lt"/>
                <a:ea typeface="+mn-ea"/>
                <a:cs typeface="+mn-cs"/>
              </a:rPr>
              <a:t>other central systems in order to access customer contact information, file proposals, enter orders or forecast overall sales volumes.  If this is the case, anything that impacts uptime or access to these systems can be important.</a:t>
            </a:r>
          </a:p>
          <a:p>
            <a:pPr lvl="0">
              <a:buFont typeface="Arial" pitchFamily="34" charset="0"/>
              <a:buChar char="•"/>
            </a:pPr>
            <a:r>
              <a:rPr lang="en-US" sz="1200" b="1" kern="1200" dirty="0" smtClean="0">
                <a:solidFill>
                  <a:schemeClr val="tx1"/>
                </a:solidFill>
                <a:latin typeface="+mn-lt"/>
                <a:ea typeface="+mn-ea"/>
                <a:cs typeface="+mn-cs"/>
              </a:rPr>
              <a:t>Corporate reputation</a:t>
            </a:r>
            <a:r>
              <a:rPr lang="en-US" sz="1200" kern="1200" dirty="0" smtClean="0">
                <a:solidFill>
                  <a:schemeClr val="tx1"/>
                </a:solidFill>
                <a:latin typeface="+mn-lt"/>
                <a:ea typeface="+mn-ea"/>
                <a:cs typeface="+mn-cs"/>
              </a:rPr>
              <a:t> is of course important to everyone on the sales side of any organization.  Not only are they selling products, they are </a:t>
            </a:r>
            <a:r>
              <a:rPr lang="en-US" sz="1200" kern="1200" dirty="0" smtClean="0">
                <a:solidFill>
                  <a:schemeClr val="tx1"/>
                </a:solidFill>
                <a:latin typeface="+mn-lt"/>
                <a:ea typeface="+mn-ea"/>
                <a:cs typeface="+mn-cs"/>
              </a:rPr>
              <a:t>selling </a:t>
            </a:r>
            <a:r>
              <a:rPr lang="en-US" sz="1200" kern="1200" dirty="0" smtClean="0">
                <a:solidFill>
                  <a:schemeClr val="tx1"/>
                </a:solidFill>
                <a:latin typeface="+mn-lt"/>
                <a:ea typeface="+mn-ea"/>
                <a:cs typeface="+mn-cs"/>
              </a:rPr>
              <a:t>the organization as well.  If the company is under lawsuit or is seeing bad press for any reason, it almost always immediately impacts product sales</a:t>
            </a:r>
            <a:r>
              <a:rPr lang="en-US" sz="1200" kern="1200" dirty="0" smtClean="0">
                <a:solidFill>
                  <a:schemeClr val="tx1"/>
                </a:solidFill>
                <a:latin typeface="+mn-lt"/>
                <a:ea typeface="+mn-ea"/>
                <a:cs typeface="+mn-cs"/>
              </a:rPr>
              <a:t>.</a:t>
            </a:r>
          </a:p>
          <a:p>
            <a:pPr>
              <a:spcBef>
                <a:spcPts val="600"/>
              </a:spcBef>
            </a:pPr>
            <a:r>
              <a:rPr lang="en-US" sz="1200" kern="1200" dirty="0" smtClean="0">
                <a:solidFill>
                  <a:schemeClr val="tx1"/>
                </a:solidFill>
                <a:latin typeface="+mn-lt"/>
                <a:ea typeface="+mn-ea"/>
                <a:cs typeface="+mn-cs"/>
              </a:rPr>
              <a:t>Phrasing </a:t>
            </a:r>
            <a:r>
              <a:rPr lang="en-US" sz="1200" kern="1200" dirty="0" smtClean="0">
                <a:solidFill>
                  <a:schemeClr val="tx1"/>
                </a:solidFill>
                <a:latin typeface="+mn-lt"/>
                <a:ea typeface="+mn-ea"/>
                <a:cs typeface="+mn-cs"/>
              </a:rPr>
              <a:t>security messages in these terms will </a:t>
            </a:r>
            <a:r>
              <a:rPr lang="en-US" sz="1200" kern="1200" dirty="0" smtClean="0">
                <a:solidFill>
                  <a:schemeClr val="tx1"/>
                </a:solidFill>
                <a:latin typeface="+mn-lt"/>
                <a:ea typeface="+mn-ea"/>
                <a:cs typeface="+mn-cs"/>
              </a:rPr>
              <a:t>gain </a:t>
            </a:r>
            <a:r>
              <a:rPr lang="en-US" sz="1200" kern="1200" dirty="0" smtClean="0">
                <a:solidFill>
                  <a:schemeClr val="tx1"/>
                </a:solidFill>
                <a:latin typeface="+mn-lt"/>
                <a:ea typeface="+mn-ea"/>
                <a:cs typeface="+mn-cs"/>
              </a:rPr>
              <a:t>a receptive ear in sales, and will </a:t>
            </a:r>
            <a:r>
              <a:rPr lang="en-US" sz="1200" kern="1200" dirty="0" smtClean="0">
                <a:solidFill>
                  <a:schemeClr val="tx1"/>
                </a:solidFill>
                <a:latin typeface="+mn-lt"/>
                <a:ea typeface="+mn-ea"/>
                <a:cs typeface="+mn-cs"/>
              </a:rPr>
              <a:t>also </a:t>
            </a:r>
            <a:r>
              <a:rPr lang="en-US" sz="1200" kern="1200" dirty="0" smtClean="0">
                <a:solidFill>
                  <a:schemeClr val="tx1"/>
                </a:solidFill>
                <a:latin typeface="+mn-lt"/>
                <a:ea typeface="+mn-ea"/>
                <a:cs typeface="+mn-cs"/>
              </a:rPr>
              <a:t>gain some cooperation and positive changes in behavior.  However security messages to sales organizations need to be a long-term strategy.    The short-term nature of the </a:t>
            </a:r>
            <a:r>
              <a:rPr lang="en-US" sz="1200" kern="1200" dirty="0" smtClean="0">
                <a:solidFill>
                  <a:schemeClr val="tx1"/>
                </a:solidFill>
                <a:latin typeface="+mn-lt"/>
                <a:ea typeface="+mn-ea"/>
                <a:cs typeface="+mn-cs"/>
              </a:rPr>
              <a:t>sales job cycle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tends </a:t>
            </a:r>
            <a:r>
              <a:rPr lang="en-US" sz="1200" kern="1200" dirty="0" smtClean="0">
                <a:solidFill>
                  <a:schemeClr val="tx1"/>
                </a:solidFill>
                <a:latin typeface="+mn-lt"/>
                <a:ea typeface="+mn-ea"/>
                <a:cs typeface="+mn-cs"/>
              </a:rPr>
              <a:t>to dictate that people with short-term goals are hired to fill the positions.  Also, it’s common to see a fair degree of turnover in sales groups.  For both of these reasons, security messages to sales groups need to be continuous or on a shorter cycle than for many other groups.</a:t>
            </a:r>
            <a:endParaRPr lang="en-US" dirty="0"/>
          </a:p>
        </p:txBody>
      </p:sp>
      <p:sp>
        <p:nvSpPr>
          <p:cNvPr id="4" name="Slide Number Placeholder 3"/>
          <p:cNvSpPr>
            <a:spLocks noGrp="1"/>
          </p:cNvSpPr>
          <p:nvPr>
            <p:ph type="sldNum" sz="quarter" idx="10"/>
          </p:nvPr>
        </p:nvSpPr>
        <p:spPr/>
        <p:txBody>
          <a:bodyPr/>
          <a:lstStyle/>
          <a:p>
            <a:fld id="{B8DA8B1C-1C6A-45D9-91E1-42A625D3DBBE}"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DA8B1C-1C6A-45D9-91E1-42A625D3DBBE}"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191000"/>
            <a:ext cx="5715000" cy="4495800"/>
          </a:xfrm>
        </p:spPr>
        <p:txBody>
          <a:bodyPr>
            <a:normAutofit/>
          </a:bodyPr>
          <a:lstStyle/>
          <a:p>
            <a:r>
              <a:rPr lang="en-US" sz="1200" kern="1200" dirty="0" smtClean="0">
                <a:solidFill>
                  <a:schemeClr val="tx1"/>
                </a:solidFill>
                <a:latin typeface="+mn-lt"/>
                <a:ea typeface="+mn-ea"/>
                <a:cs typeface="+mn-cs"/>
              </a:rPr>
              <a:t>Organizations involved in manufacturing will often split their company neatly down the middle, between “office” and “shop”.  This creates a real problem for security professionals, as in a lot of ways they are now faced with communicating their message to what is now two very different organizations under one corporate banner.  </a:t>
            </a:r>
            <a:r>
              <a:rPr lang="en-US" sz="1200" kern="1200" dirty="0" smtClean="0">
                <a:solidFill>
                  <a:schemeClr val="tx1"/>
                </a:solidFill>
                <a:latin typeface="+mn-lt"/>
                <a:ea typeface="+mn-ea"/>
                <a:cs typeface="+mn-cs"/>
              </a:rPr>
              <a:t>Our </a:t>
            </a:r>
            <a:r>
              <a:rPr lang="en-US" sz="1200" kern="1200" dirty="0" smtClean="0">
                <a:solidFill>
                  <a:schemeClr val="tx1"/>
                </a:solidFill>
                <a:latin typeface="+mn-lt"/>
                <a:ea typeface="+mn-ea"/>
                <a:cs typeface="+mn-cs"/>
              </a:rPr>
              <a:t>concentration </a:t>
            </a:r>
            <a:r>
              <a:rPr lang="en-US" sz="1200" kern="1200" dirty="0" smtClean="0">
                <a:solidFill>
                  <a:schemeClr val="tx1"/>
                </a:solidFill>
                <a:latin typeface="+mn-lt"/>
                <a:ea typeface="+mn-ea"/>
                <a:cs typeface="+mn-cs"/>
              </a:rPr>
              <a:t>so </a:t>
            </a:r>
            <a:r>
              <a:rPr lang="en-US" sz="1200" kern="1200" dirty="0" smtClean="0">
                <a:solidFill>
                  <a:schemeClr val="tx1"/>
                </a:solidFill>
                <a:latin typeface="+mn-lt"/>
                <a:ea typeface="+mn-ea"/>
                <a:cs typeface="+mn-cs"/>
              </a:rPr>
              <a:t>far has been on traditional “white collar” job descriptions, but the discussion would not be complete without discussing manufacturing roles.</a:t>
            </a:r>
          </a:p>
          <a:p>
            <a:r>
              <a:rPr lang="en-US" sz="1200" kern="1200" dirty="0" smtClean="0">
                <a:solidFill>
                  <a:schemeClr val="tx1"/>
                </a:solidFill>
                <a:latin typeface="+mn-lt"/>
                <a:ea typeface="+mn-ea"/>
                <a:cs typeface="+mn-cs"/>
              </a:rPr>
              <a:t>The main motivators that can be used to influence behavior in the security arena in a shop floor or manufacturing setting include:</a:t>
            </a:r>
          </a:p>
          <a:p>
            <a:pPr lvl="0">
              <a:buFont typeface="Arial" pitchFamily="34" charset="0"/>
              <a:buChar char="•"/>
            </a:pPr>
            <a:r>
              <a:rPr lang="en-US" sz="1200" b="1" kern="1200" dirty="0" smtClean="0">
                <a:solidFill>
                  <a:schemeClr val="tx1"/>
                </a:solidFill>
                <a:latin typeface="+mn-lt"/>
                <a:ea typeface="+mn-ea"/>
                <a:cs typeface="+mn-cs"/>
              </a:rPr>
              <a:t>Compliance with Corporate Policies</a:t>
            </a:r>
            <a:r>
              <a:rPr lang="en-US" sz="1200" kern="1200" dirty="0" smtClean="0">
                <a:solidFill>
                  <a:schemeClr val="tx1"/>
                </a:solidFill>
                <a:latin typeface="+mn-lt"/>
                <a:ea typeface="+mn-ea"/>
                <a:cs typeface="+mn-cs"/>
              </a:rPr>
              <a:t> works very well to convey the message or influence behaviors.  In effect, this makes the security behavior part of the employment agreement.  In a union setting, the wording in the corporate policies will need to be extended to any collective agreement that is in place for this to be effective.</a:t>
            </a:r>
          </a:p>
          <a:p>
            <a:pPr lvl="0">
              <a:buFont typeface="Arial" pitchFamily="34" charset="0"/>
              <a:buChar char="•"/>
            </a:pPr>
            <a:r>
              <a:rPr lang="en-US" sz="1200" b="1" kern="1200" dirty="0" smtClean="0">
                <a:solidFill>
                  <a:schemeClr val="tx1"/>
                </a:solidFill>
                <a:latin typeface="+mn-lt"/>
                <a:ea typeface="+mn-ea"/>
                <a:cs typeface="+mn-cs"/>
              </a:rPr>
              <a:t>Corporate reputation</a:t>
            </a:r>
            <a:r>
              <a:rPr lang="en-US" sz="1200" kern="1200" dirty="0" smtClean="0">
                <a:solidFill>
                  <a:schemeClr val="tx1"/>
                </a:solidFill>
                <a:latin typeface="+mn-lt"/>
                <a:ea typeface="+mn-ea"/>
                <a:cs typeface="+mn-cs"/>
              </a:rPr>
              <a:t> has a surprisingly large impact in almost any message you need to convey in a manufacturing setting.  Esprit de corps has a large influence in almost every manufacturing environment that was surveyed or interviewed for this paper.  If the people doing the work believe in the company, the quality of the work improves, and security messages are easily discussed in collaborative fashion.</a:t>
            </a:r>
          </a:p>
          <a:p>
            <a:pPr lvl="0">
              <a:buFont typeface="Arial" pitchFamily="34" charset="0"/>
              <a:buChar char="•"/>
            </a:pPr>
            <a:r>
              <a:rPr lang="en-US" sz="1200" b="1" kern="1200" dirty="0" smtClean="0">
                <a:solidFill>
                  <a:schemeClr val="tx1"/>
                </a:solidFill>
                <a:latin typeface="+mn-lt"/>
                <a:ea typeface="+mn-ea"/>
                <a:cs typeface="+mn-cs"/>
              </a:rPr>
              <a:t>Personal financial incentives</a:t>
            </a:r>
            <a:r>
              <a:rPr lang="en-US" sz="1200" kern="1200" dirty="0" smtClean="0">
                <a:solidFill>
                  <a:schemeClr val="tx1"/>
                </a:solidFill>
                <a:latin typeface="+mn-lt"/>
                <a:ea typeface="+mn-ea"/>
                <a:cs typeface="+mn-cs"/>
              </a:rPr>
              <a:t> have a long tradition in manufacturing settings.  Existing Continuous Improvement programs such as Six Sigma can be used </a:t>
            </a:r>
            <a:r>
              <a:rPr lang="en-US" sz="1200" kern="1200" dirty="0" smtClean="0">
                <a:solidFill>
                  <a:schemeClr val="tx1"/>
                </a:solidFill>
                <a:latin typeface="+mn-lt"/>
                <a:ea typeface="+mn-ea"/>
                <a:cs typeface="+mn-cs"/>
              </a:rPr>
              <a:t>to </a:t>
            </a:r>
            <a:r>
              <a:rPr lang="en-US" sz="1200" kern="1200" dirty="0" smtClean="0">
                <a:solidFill>
                  <a:schemeClr val="tx1"/>
                </a:solidFill>
                <a:latin typeface="+mn-lt"/>
                <a:ea typeface="+mn-ea"/>
                <a:cs typeface="+mn-cs"/>
              </a:rPr>
              <a:t>get the desired results.  For instance, rather than dictate a desired behavior, discuss the desired results, and have your audience suggest the best ways to get there.  The solutions that are adopted are rewarded with recognition within the company, and a cash award commensurate with the </a:t>
            </a:r>
            <a:r>
              <a:rPr lang="en-US" sz="1200" kern="1200" dirty="0" smtClean="0">
                <a:solidFill>
                  <a:schemeClr val="tx1"/>
                </a:solidFill>
                <a:latin typeface="+mn-lt"/>
                <a:ea typeface="+mn-ea"/>
                <a:cs typeface="+mn-cs"/>
              </a:rPr>
              <a:t>results.</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8DA8B1C-1C6A-45D9-91E1-42A625D3DBBE}"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33400" y="4343400"/>
            <a:ext cx="5791200" cy="4191000"/>
          </a:xfrm>
        </p:spPr>
        <p:txBody>
          <a:bodyPr>
            <a:normAutofit/>
          </a:bodyPr>
          <a:lstStyle/>
          <a:p>
            <a:r>
              <a:rPr lang="en-US" sz="1200" kern="1200" dirty="0" smtClean="0">
                <a:solidFill>
                  <a:schemeClr val="tx1"/>
                </a:solidFill>
                <a:latin typeface="+mn-lt"/>
                <a:ea typeface="+mn-ea"/>
                <a:cs typeface="+mn-cs"/>
              </a:rPr>
              <a:t>There </a:t>
            </a:r>
            <a:r>
              <a:rPr lang="en-US" sz="1200" kern="1200" dirty="0" smtClean="0">
                <a:solidFill>
                  <a:schemeClr val="tx1"/>
                </a:solidFill>
                <a:latin typeface="+mn-lt"/>
                <a:ea typeface="+mn-ea"/>
                <a:cs typeface="+mn-cs"/>
              </a:rPr>
              <a:t>are many approaches that </a:t>
            </a:r>
            <a:r>
              <a:rPr lang="en-US" sz="1200" b="1" kern="1200" dirty="0" smtClean="0">
                <a:solidFill>
                  <a:schemeClr val="tx1"/>
                </a:solidFill>
                <a:latin typeface="+mn-lt"/>
                <a:ea typeface="+mn-ea"/>
                <a:cs typeface="+mn-cs"/>
              </a:rPr>
              <a:t>don’t</a:t>
            </a:r>
            <a:r>
              <a:rPr lang="en-US" sz="1200" kern="1200" dirty="0" smtClean="0">
                <a:solidFill>
                  <a:schemeClr val="tx1"/>
                </a:solidFill>
                <a:latin typeface="+mn-lt"/>
                <a:ea typeface="+mn-ea"/>
                <a:cs typeface="+mn-cs"/>
              </a:rPr>
              <a:t> work in manufacturing environments:</a:t>
            </a:r>
          </a:p>
          <a:p>
            <a:pPr lvl="0">
              <a:buFont typeface="Arial" pitchFamily="34" charset="0"/>
              <a:buChar char="•"/>
            </a:pPr>
            <a:r>
              <a:rPr lang="en-US" sz="1200" kern="1200" dirty="0" smtClean="0">
                <a:solidFill>
                  <a:schemeClr val="tx1"/>
                </a:solidFill>
                <a:latin typeface="+mn-lt"/>
                <a:ea typeface="+mn-ea"/>
                <a:cs typeface="+mn-cs"/>
              </a:rPr>
              <a:t>One-off or limited time security tasks end up being </a:t>
            </a:r>
            <a:r>
              <a:rPr lang="en-US" sz="1200" kern="1200" dirty="0" smtClean="0">
                <a:solidFill>
                  <a:schemeClr val="tx1"/>
                </a:solidFill>
                <a:latin typeface="+mn-lt"/>
                <a:ea typeface="+mn-ea"/>
                <a:cs typeface="+mn-cs"/>
              </a:rPr>
              <a:t>viewed </a:t>
            </a:r>
            <a:r>
              <a:rPr lang="en-US" sz="1200" kern="1200" dirty="0" smtClean="0">
                <a:solidFill>
                  <a:schemeClr val="tx1"/>
                </a:solidFill>
                <a:latin typeface="+mn-lt"/>
                <a:ea typeface="+mn-ea"/>
                <a:cs typeface="+mn-cs"/>
              </a:rPr>
              <a:t>as a “flavor of the month” </a:t>
            </a:r>
            <a:r>
              <a:rPr lang="en-US" sz="1200" kern="1200" dirty="0" smtClean="0">
                <a:solidFill>
                  <a:schemeClr val="tx1"/>
                </a:solidFill>
                <a:latin typeface="+mn-lt"/>
                <a:ea typeface="+mn-ea"/>
                <a:cs typeface="+mn-cs"/>
              </a:rPr>
              <a:t>fad</a:t>
            </a:r>
            <a:r>
              <a:rPr lang="en-US" sz="1200" kern="1200" dirty="0" smtClean="0">
                <a:solidFill>
                  <a:schemeClr val="tx1"/>
                </a:solidFill>
                <a:latin typeface="+mn-lt"/>
                <a:ea typeface="+mn-ea"/>
                <a:cs typeface="+mn-cs"/>
              </a:rPr>
              <a:t>, and are </a:t>
            </a:r>
            <a:r>
              <a:rPr lang="en-US" sz="1200" kern="1200" dirty="0" smtClean="0">
                <a:solidFill>
                  <a:schemeClr val="tx1"/>
                </a:solidFill>
                <a:latin typeface="+mn-lt"/>
                <a:ea typeface="+mn-ea"/>
                <a:cs typeface="+mn-cs"/>
              </a:rPr>
              <a:t>quite rightly ignored.</a:t>
            </a:r>
          </a:p>
          <a:p>
            <a:pPr lvl="0">
              <a:buFont typeface="Arial" pitchFamily="34" charset="0"/>
              <a:buChar char="•"/>
            </a:pPr>
            <a:r>
              <a:rPr lang="en-US" sz="1200" kern="1200" dirty="0" smtClean="0">
                <a:solidFill>
                  <a:schemeClr val="tx1"/>
                </a:solidFill>
                <a:latin typeface="+mn-lt"/>
                <a:ea typeface="+mn-ea"/>
                <a:cs typeface="+mn-cs"/>
              </a:rPr>
              <a:t>Security </a:t>
            </a:r>
            <a:r>
              <a:rPr lang="en-US" sz="1200" kern="1200" dirty="0" smtClean="0">
                <a:solidFill>
                  <a:schemeClr val="tx1"/>
                </a:solidFill>
                <a:latin typeface="+mn-lt"/>
                <a:ea typeface="+mn-ea"/>
                <a:cs typeface="+mn-cs"/>
              </a:rPr>
              <a:t>tasks that take time away from productive work are </a:t>
            </a:r>
            <a:r>
              <a:rPr lang="en-US" sz="1200" kern="1200" dirty="0" smtClean="0">
                <a:solidFill>
                  <a:schemeClr val="tx1"/>
                </a:solidFill>
                <a:latin typeface="+mn-lt"/>
                <a:ea typeface="+mn-ea"/>
                <a:cs typeface="+mn-cs"/>
              </a:rPr>
              <a:t>also generally </a:t>
            </a:r>
            <a:r>
              <a:rPr lang="en-US" sz="1200" kern="1200" dirty="0" smtClean="0">
                <a:solidFill>
                  <a:schemeClr val="tx1"/>
                </a:solidFill>
                <a:latin typeface="+mn-lt"/>
                <a:ea typeface="+mn-ea"/>
                <a:cs typeface="+mn-cs"/>
              </a:rPr>
              <a:t>ignored.  People in production environments are often rewarded based on production metrics, and any task that detracts from these metrics will be viewed as a bad idea.</a:t>
            </a:r>
          </a:p>
          <a:p>
            <a:endParaRPr lang="en-US" dirty="0" smtClean="0"/>
          </a:p>
          <a:p>
            <a:r>
              <a:rPr lang="en-US" sz="1200" kern="1200" dirty="0" smtClean="0">
                <a:solidFill>
                  <a:schemeClr val="tx1"/>
                </a:solidFill>
                <a:latin typeface="+mn-lt"/>
                <a:ea typeface="+mn-ea"/>
                <a:cs typeface="+mn-cs"/>
              </a:rPr>
              <a:t>As </a:t>
            </a:r>
            <a:r>
              <a:rPr lang="en-US" sz="1200" kern="1200" dirty="0" smtClean="0">
                <a:solidFill>
                  <a:schemeClr val="tx1"/>
                </a:solidFill>
                <a:latin typeface="+mn-lt"/>
                <a:ea typeface="+mn-ea"/>
                <a:cs typeface="+mn-cs"/>
              </a:rPr>
              <a:t>in all situations, security tasks and processes must have an obvious perceived value, it must be immediately seen what the benefit to the organization is, or the task or process will be ignored.  In manufacturing, it’s likely that the task or process will be ignored in a more “colorful” way, but the end result is the same no matter what the audience.</a:t>
            </a:r>
            <a:endParaRPr lang="en-US" dirty="0"/>
          </a:p>
        </p:txBody>
      </p:sp>
      <p:sp>
        <p:nvSpPr>
          <p:cNvPr id="4" name="Slide Number Placeholder 3"/>
          <p:cNvSpPr>
            <a:spLocks noGrp="1"/>
          </p:cNvSpPr>
          <p:nvPr>
            <p:ph type="sldNum" sz="quarter" idx="10"/>
          </p:nvPr>
        </p:nvSpPr>
        <p:spPr/>
        <p:txBody>
          <a:bodyPr/>
          <a:lstStyle/>
          <a:p>
            <a:fld id="{B8DA8B1C-1C6A-45D9-91E1-42A625D3DBBE}"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DA8B1C-1C6A-45D9-91E1-42A625D3DBBE}"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33400" y="4343400"/>
            <a:ext cx="5867400" cy="4419600"/>
          </a:xfrm>
        </p:spPr>
        <p:txBody>
          <a:bodyPr>
            <a:normAutofit lnSpcReduction="10000"/>
          </a:bodyPr>
          <a:lstStyle/>
          <a:p>
            <a:r>
              <a:rPr lang="en-US" sz="1200" kern="1200" dirty="0" smtClean="0">
                <a:solidFill>
                  <a:schemeClr val="tx1"/>
                </a:solidFill>
                <a:latin typeface="+mn-lt"/>
                <a:ea typeface="+mn-ea"/>
                <a:cs typeface="+mn-cs"/>
              </a:rPr>
              <a:t>Quite often when a security message is formulated, the key audiences that have been discussed </a:t>
            </a:r>
            <a:r>
              <a:rPr lang="en-US" sz="1200" kern="1200" dirty="0" smtClean="0">
                <a:solidFill>
                  <a:schemeClr val="tx1"/>
                </a:solidFill>
                <a:latin typeface="+mn-lt"/>
                <a:ea typeface="+mn-ea"/>
                <a:cs typeface="+mn-cs"/>
              </a:rPr>
              <a:t>so far are </a:t>
            </a:r>
            <a:r>
              <a:rPr lang="en-US" sz="1200" kern="1200" dirty="0" smtClean="0">
                <a:solidFill>
                  <a:schemeClr val="tx1"/>
                </a:solidFill>
                <a:latin typeface="+mn-lt"/>
                <a:ea typeface="+mn-ea"/>
                <a:cs typeface="+mn-cs"/>
              </a:rPr>
              <a:t>not the audiences before us.  In some cases, our audience may have different motivators due to their industry, or they may be in a critical department that we have not considered in this paper.  It’s not a good plan to treat everyone else as the “everyone else department”.  However, in most cases the motivators below will be in play to one extent or another:</a:t>
            </a:r>
          </a:p>
          <a:p>
            <a:pPr lvl="0"/>
            <a:r>
              <a:rPr lang="en-US" sz="1200" b="1" kern="1200" dirty="0" smtClean="0">
                <a:solidFill>
                  <a:schemeClr val="tx1"/>
                </a:solidFill>
                <a:latin typeface="+mn-lt"/>
                <a:ea typeface="+mn-ea"/>
                <a:cs typeface="+mn-cs"/>
              </a:rPr>
              <a:t>Compliance with corporate policies</a:t>
            </a:r>
            <a:r>
              <a:rPr lang="en-US" sz="1200" kern="1200" dirty="0" smtClean="0">
                <a:solidFill>
                  <a:schemeClr val="tx1"/>
                </a:solidFill>
                <a:latin typeface="+mn-lt"/>
                <a:ea typeface="+mn-ea"/>
                <a:cs typeface="+mn-cs"/>
              </a:rPr>
              <a:t> should almost always be a consideration.  Policies are part of what defines the corporate culture, and should almost always be part of the equation.</a:t>
            </a:r>
          </a:p>
          <a:p>
            <a:pPr lvl="0"/>
            <a:r>
              <a:rPr lang="en-US" sz="1200" b="1" kern="1200" dirty="0" smtClean="0">
                <a:solidFill>
                  <a:schemeClr val="tx1"/>
                </a:solidFill>
                <a:latin typeface="+mn-lt"/>
                <a:ea typeface="+mn-ea"/>
                <a:cs typeface="+mn-cs"/>
              </a:rPr>
              <a:t>Corporate reputation</a:t>
            </a:r>
            <a:r>
              <a:rPr lang="en-US" sz="1200" kern="1200" dirty="0" smtClean="0">
                <a:solidFill>
                  <a:schemeClr val="tx1"/>
                </a:solidFill>
                <a:latin typeface="+mn-lt"/>
                <a:ea typeface="+mn-ea"/>
                <a:cs typeface="+mn-cs"/>
              </a:rPr>
              <a:t> should matter to everyone, as the success of the company almost always hinges on this reputation.  Corporate reputation also has a large impact on morale, and morale within a company will often influence how well people do their jobs (and how compliant they are with their own policies</a:t>
            </a:r>
            <a:r>
              <a:rPr lang="en-US" sz="120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The survey results </a:t>
            </a:r>
            <a:r>
              <a:rPr lang="en-US" sz="1200" kern="1200" dirty="0" smtClean="0">
                <a:solidFill>
                  <a:schemeClr val="tx1"/>
                </a:solidFill>
                <a:latin typeface="+mn-lt"/>
                <a:ea typeface="+mn-ea"/>
                <a:cs typeface="+mn-cs"/>
              </a:rPr>
              <a:t>indicate </a:t>
            </a:r>
            <a:r>
              <a:rPr lang="en-US" sz="1200" kern="1200" dirty="0" smtClean="0">
                <a:solidFill>
                  <a:schemeClr val="tx1"/>
                </a:solidFill>
                <a:latin typeface="+mn-lt"/>
                <a:ea typeface="+mn-ea"/>
                <a:cs typeface="+mn-cs"/>
              </a:rPr>
              <a:t>that almost every group has a </a:t>
            </a:r>
            <a:r>
              <a:rPr lang="en-US" dirty="0" smtClean="0"/>
              <a:t>growing </a:t>
            </a:r>
            <a:r>
              <a:rPr lang="en-US" sz="1200" kern="1200" dirty="0" smtClean="0">
                <a:solidFill>
                  <a:schemeClr val="tx1"/>
                </a:solidFill>
                <a:latin typeface="+mn-lt"/>
                <a:ea typeface="+mn-ea"/>
                <a:cs typeface="+mn-cs"/>
              </a:rPr>
              <a:t>interest </a:t>
            </a:r>
            <a:r>
              <a:rPr lang="en-US" sz="1200" kern="1200" dirty="0" smtClean="0">
                <a:solidFill>
                  <a:schemeClr val="tx1"/>
                </a:solidFill>
                <a:latin typeface="+mn-lt"/>
                <a:ea typeface="+mn-ea"/>
                <a:cs typeface="+mn-cs"/>
              </a:rPr>
              <a:t>in </a:t>
            </a:r>
            <a:r>
              <a:rPr lang="en-US" sz="1200" b="1" kern="1200" dirty="0" smtClean="0">
                <a:solidFill>
                  <a:schemeClr val="tx1"/>
                </a:solidFill>
                <a:latin typeface="+mn-lt"/>
                <a:ea typeface="+mn-ea"/>
                <a:cs typeface="+mn-cs"/>
              </a:rPr>
              <a:t>regulatory compliance</a:t>
            </a:r>
            <a:r>
              <a:rPr lang="en-US" sz="1200" kern="1200" dirty="0" smtClean="0">
                <a:solidFill>
                  <a:schemeClr val="tx1"/>
                </a:solidFill>
                <a:latin typeface="+mn-lt"/>
                <a:ea typeface="+mn-ea"/>
                <a:cs typeface="+mn-cs"/>
              </a:rPr>
              <a:t>.  This </a:t>
            </a:r>
            <a:r>
              <a:rPr lang="en-US" sz="1200" kern="1200" dirty="0" smtClean="0">
                <a:solidFill>
                  <a:schemeClr val="tx1"/>
                </a:solidFill>
                <a:latin typeface="+mn-lt"/>
                <a:ea typeface="+mn-ea"/>
                <a:cs typeface="+mn-cs"/>
              </a:rPr>
              <a:t>should </a:t>
            </a:r>
            <a:r>
              <a:rPr lang="en-US" sz="1200" kern="1200" dirty="0" smtClean="0">
                <a:solidFill>
                  <a:schemeClr val="tx1"/>
                </a:solidFill>
                <a:latin typeface="+mn-lt"/>
                <a:ea typeface="+mn-ea"/>
                <a:cs typeface="+mn-cs"/>
              </a:rPr>
              <a:t>be on everyone’s radar, especially if they handle data that is of a personal or financial nature.</a:t>
            </a:r>
          </a:p>
          <a:p>
            <a:pPr lvl="0"/>
            <a:r>
              <a:rPr lang="en-US" sz="1200" b="1" kern="1200" dirty="0" smtClean="0">
                <a:solidFill>
                  <a:schemeClr val="tx1"/>
                </a:solidFill>
                <a:latin typeface="+mn-lt"/>
                <a:ea typeface="+mn-ea"/>
                <a:cs typeface="+mn-cs"/>
              </a:rPr>
              <a:t>Personal financial incentives</a:t>
            </a:r>
            <a:r>
              <a:rPr lang="en-US" sz="1200" kern="1200" dirty="0" smtClean="0">
                <a:solidFill>
                  <a:schemeClr val="tx1"/>
                </a:solidFill>
                <a:latin typeface="+mn-lt"/>
                <a:ea typeface="+mn-ea"/>
                <a:cs typeface="+mn-cs"/>
              </a:rPr>
              <a:t> can be a powerful tool – at one end of the spectrum, stock options based on corporate performance will influence behaviors, but simple contests with small prizes can work amazingly well also.</a:t>
            </a:r>
          </a:p>
          <a:p>
            <a:pPr lvl="0"/>
            <a:r>
              <a:rPr lang="en-US" sz="1200" b="1" kern="1200" dirty="0" smtClean="0">
                <a:solidFill>
                  <a:schemeClr val="tx1"/>
                </a:solidFill>
                <a:latin typeface="+mn-lt"/>
                <a:ea typeface="+mn-ea"/>
                <a:cs typeface="+mn-cs"/>
              </a:rPr>
              <a:t>Uptime of personal workstations </a:t>
            </a:r>
            <a:r>
              <a:rPr lang="en-US" sz="1200" kern="1200" dirty="0" smtClean="0">
                <a:solidFill>
                  <a:schemeClr val="tx1"/>
                </a:solidFill>
                <a:latin typeface="+mn-lt"/>
                <a:ea typeface="+mn-ea"/>
                <a:cs typeface="+mn-cs"/>
              </a:rPr>
              <a:t>and </a:t>
            </a:r>
            <a:r>
              <a:rPr lang="en-US" sz="1200" b="1" kern="1200" dirty="0" smtClean="0">
                <a:solidFill>
                  <a:schemeClr val="tx1"/>
                </a:solidFill>
                <a:latin typeface="+mn-lt"/>
                <a:ea typeface="+mn-ea"/>
                <a:cs typeface="+mn-cs"/>
              </a:rPr>
              <a:t>uptime of corporate systems</a:t>
            </a:r>
            <a:r>
              <a:rPr lang="en-US" sz="1200" kern="1200" dirty="0" smtClean="0">
                <a:solidFill>
                  <a:schemeClr val="tx1"/>
                </a:solidFill>
                <a:latin typeface="+mn-lt"/>
                <a:ea typeface="+mn-ea"/>
                <a:cs typeface="+mn-cs"/>
              </a:rPr>
              <a:t> are both very powerful motivators.  The proverb that “the only thing people hate worse than working is not being able to work” is a very true one.   While availability of all systems is never worth mentioning, interruption of service seems to rank somewhere above most natural disasters.  Discussing security decisions in terms of preventing interruptions is often very effective. </a:t>
            </a:r>
          </a:p>
          <a:p>
            <a:pPr lvl="0"/>
            <a:r>
              <a:rPr lang="en-US" sz="1200" kern="1200" dirty="0" smtClean="0">
                <a:solidFill>
                  <a:schemeClr val="tx1"/>
                </a:solidFill>
                <a:latin typeface="+mn-lt"/>
                <a:ea typeface="+mn-ea"/>
                <a:cs typeface="+mn-cs"/>
              </a:rPr>
              <a:t>Working security compliance into the job requirements can be a powerful tool.  If people are evaluated based on their security behaviors, it will certainly pay off</a:t>
            </a:r>
            <a:r>
              <a:rPr lang="en-US" sz="120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8DA8B1C-1C6A-45D9-91E1-42A625D3DBBE}"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cs typeface="Arial" pitchFamily="34" charset="0"/>
              </a:rPr>
              <a:t>The motivators are evaluated against multiple job positions, including:</a:t>
            </a:r>
          </a:p>
          <a:p>
            <a:endParaRPr lang="en-US" dirty="0" smtClean="0">
              <a:cs typeface="Arial" pitchFamily="34" charset="0"/>
            </a:endParaRPr>
          </a:p>
          <a:p>
            <a:r>
              <a:rPr lang="en-US" sz="1200" kern="1200" dirty="0" smtClean="0">
                <a:solidFill>
                  <a:schemeClr val="tx1"/>
                </a:solidFill>
                <a:cs typeface="Arial" pitchFamily="34" charset="0"/>
              </a:rPr>
              <a:t>Senior Management (CEO, CFO)</a:t>
            </a:r>
          </a:p>
          <a:p>
            <a:r>
              <a:rPr lang="en-US" sz="1200" kern="1200" dirty="0" smtClean="0">
                <a:solidFill>
                  <a:schemeClr val="tx1"/>
                </a:solidFill>
                <a:cs typeface="Arial" pitchFamily="34" charset="0"/>
              </a:rPr>
              <a:t>Business Unit Leader</a:t>
            </a:r>
          </a:p>
          <a:p>
            <a:r>
              <a:rPr lang="en-US" sz="1200" kern="1200" dirty="0" smtClean="0">
                <a:solidFill>
                  <a:schemeClr val="tx1"/>
                </a:solidFill>
                <a:cs typeface="Arial" pitchFamily="34" charset="0"/>
              </a:rPr>
              <a:t>Human Resources</a:t>
            </a:r>
          </a:p>
          <a:p>
            <a:r>
              <a:rPr lang="en-US" sz="1200" kern="1200" dirty="0" smtClean="0">
                <a:solidFill>
                  <a:schemeClr val="tx1"/>
                </a:solidFill>
                <a:cs typeface="Arial" pitchFamily="34" charset="0"/>
              </a:rPr>
              <a:t>Chief Technical Officer / IT Director</a:t>
            </a:r>
          </a:p>
          <a:p>
            <a:r>
              <a:rPr lang="en-US" sz="1200" kern="1200" dirty="0" smtClean="0">
                <a:solidFill>
                  <a:schemeClr val="tx1"/>
                </a:solidFill>
                <a:cs typeface="Arial" pitchFamily="34" charset="0"/>
              </a:rPr>
              <a:t>Software Developer or IT Business Analyst</a:t>
            </a:r>
          </a:p>
          <a:p>
            <a:r>
              <a:rPr lang="en-US" sz="1200" kern="1200" dirty="0" smtClean="0">
                <a:solidFill>
                  <a:schemeClr val="tx1"/>
                </a:solidFill>
                <a:cs typeface="Arial" pitchFamily="34" charset="0"/>
              </a:rPr>
              <a:t>IT Operations or Helpdesk Personnel</a:t>
            </a:r>
          </a:p>
          <a:p>
            <a:r>
              <a:rPr lang="en-US" sz="1200" kern="1200" dirty="0" smtClean="0">
                <a:solidFill>
                  <a:schemeClr val="tx1"/>
                </a:solidFill>
                <a:cs typeface="Arial" pitchFamily="34" charset="0"/>
              </a:rPr>
              <a:t>Engineer</a:t>
            </a:r>
          </a:p>
          <a:p>
            <a:r>
              <a:rPr lang="en-US" sz="1200" kern="1200" dirty="0" smtClean="0">
                <a:solidFill>
                  <a:schemeClr val="tx1"/>
                </a:solidFill>
                <a:cs typeface="Arial" pitchFamily="34" charset="0"/>
              </a:rPr>
              <a:t>Graphic Artist</a:t>
            </a:r>
          </a:p>
          <a:p>
            <a:r>
              <a:rPr lang="en-US" sz="1200" kern="1200" dirty="0" smtClean="0">
                <a:solidFill>
                  <a:schemeClr val="tx1"/>
                </a:solidFill>
                <a:cs typeface="Arial" pitchFamily="34" charset="0"/>
              </a:rPr>
              <a:t>Salespeople</a:t>
            </a:r>
          </a:p>
          <a:p>
            <a:r>
              <a:rPr lang="en-US" sz="1200" kern="1200" dirty="0" smtClean="0">
                <a:solidFill>
                  <a:schemeClr val="tx1"/>
                </a:solidFill>
                <a:cs typeface="Arial" pitchFamily="34" charset="0"/>
              </a:rPr>
              <a:t>Manufacturing Line Personnel</a:t>
            </a:r>
          </a:p>
          <a:p>
            <a:r>
              <a:rPr lang="en-US" sz="1200" kern="1200" dirty="0" smtClean="0">
                <a:solidFill>
                  <a:schemeClr val="tx1"/>
                </a:solidFill>
                <a:cs typeface="Arial" pitchFamily="34" charset="0"/>
              </a:rPr>
              <a:t>Support Staff</a:t>
            </a:r>
          </a:p>
        </p:txBody>
      </p:sp>
      <p:sp>
        <p:nvSpPr>
          <p:cNvPr id="4" name="Slide Number Placeholder 3"/>
          <p:cNvSpPr>
            <a:spLocks noGrp="1"/>
          </p:cNvSpPr>
          <p:nvPr>
            <p:ph type="sldNum" sz="quarter" idx="10"/>
          </p:nvPr>
        </p:nvSpPr>
        <p:spPr/>
        <p:txBody>
          <a:bodyPr/>
          <a:lstStyle/>
          <a:p>
            <a:fld id="{B8DA8B1C-1C6A-45D9-91E1-42A625D3DBBE}"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7200" y="4419600"/>
            <a:ext cx="5943600" cy="4343400"/>
          </a:xfrm>
        </p:spPr>
        <p:txBody>
          <a:bodyPr>
            <a:normAutofit/>
          </a:bodyPr>
          <a:lstStyle/>
          <a:p>
            <a:r>
              <a:rPr lang="en-US" sz="1200" kern="1200" dirty="0" smtClean="0">
                <a:solidFill>
                  <a:schemeClr val="tx1"/>
                </a:solidFill>
                <a:latin typeface="+mn-lt"/>
                <a:ea typeface="+mn-ea"/>
                <a:cs typeface="+mn-cs"/>
              </a:rPr>
              <a:t>Things to watch out for:</a:t>
            </a:r>
          </a:p>
          <a:p>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One-off or limited time security tasks almost never work.  Anything that smacks of “flavor of the week” will generally be immediately dismissed.</a:t>
            </a:r>
          </a:p>
          <a:p>
            <a:r>
              <a:rPr lang="en-US" sz="1200" kern="1200" dirty="0" smtClean="0">
                <a:solidFill>
                  <a:schemeClr val="tx1"/>
                </a:solidFill>
                <a:latin typeface="+mn-lt"/>
                <a:ea typeface="+mn-ea"/>
                <a:cs typeface="+mn-cs"/>
              </a:rPr>
              <a:t>Security tasks must have perceived value.  It must be obvious to the people involved how any action will positively affect them, their job or their company in order for it to be taken seriously.</a:t>
            </a:r>
            <a:endParaRPr lang="en-US" dirty="0"/>
          </a:p>
        </p:txBody>
      </p:sp>
      <p:sp>
        <p:nvSpPr>
          <p:cNvPr id="4" name="Slide Number Placeholder 3"/>
          <p:cNvSpPr>
            <a:spLocks noGrp="1"/>
          </p:cNvSpPr>
          <p:nvPr>
            <p:ph type="sldNum" sz="quarter" idx="10"/>
          </p:nvPr>
        </p:nvSpPr>
        <p:spPr/>
        <p:txBody>
          <a:bodyPr/>
          <a:lstStyle/>
          <a:p>
            <a:fld id="{B8DA8B1C-1C6A-45D9-91E1-42A625D3DBBE}"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Influencing people to make that right choice in security doesn’t seem to be much different than trying to get them to make the right choice in any other matter – people in different roles need different messages to get to the same decision.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 interesting thing about the survey results is the overwhelming emphasis on regulatory compliance.  While regulatory compliance is very important to security professionals and many of the audiences typical in most companies, this particular metric seemed to be rated slightly higher than in interview situations with people in the positions being discussed.  Aside from this anomaly, the survey and interviews tended to agree on most points.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This discussion may seem to describe how to “social engineer” various people in an organization into making decisions that they might not make otherwise.  In fact, this is </a:t>
            </a:r>
            <a:r>
              <a:rPr lang="en-US" sz="1200" b="1" kern="1200" dirty="0" smtClean="0">
                <a:solidFill>
                  <a:schemeClr val="tx1"/>
                </a:solidFill>
                <a:latin typeface="+mn-lt"/>
                <a:ea typeface="+mn-ea"/>
                <a:cs typeface="+mn-cs"/>
              </a:rPr>
              <a:t>EXACTLY </a:t>
            </a:r>
            <a:r>
              <a:rPr lang="en-US" sz="1200" kern="1200" dirty="0" smtClean="0">
                <a:solidFill>
                  <a:schemeClr val="tx1"/>
                </a:solidFill>
                <a:latin typeface="+mn-lt"/>
                <a:ea typeface="+mn-ea"/>
                <a:cs typeface="+mn-cs"/>
              </a:rPr>
              <a:t>the goal we’re shooting for!  Security professionals, either as full time employees in an organization or as consultants, face this challenge daily as part of their core responsibility.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B8DA8B1C-1C6A-45D9-91E1-42A625D3DBBE}" type="slidenum">
              <a:rPr lang="en-US" smtClean="0"/>
              <a:pPr/>
              <a:t>31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400" kern="1200" dirty="0" smtClean="0">
                <a:solidFill>
                  <a:schemeClr val="tx1"/>
                </a:solidFill>
                <a:latin typeface="+mn-lt"/>
                <a:ea typeface="+mn-ea"/>
                <a:cs typeface="+mn-cs"/>
              </a:rPr>
              <a:t>The goal of this discussion</a:t>
            </a:r>
            <a:r>
              <a:rPr lang="en-US" sz="1400" kern="1200" baseline="0" dirty="0" smtClean="0">
                <a:solidFill>
                  <a:schemeClr val="tx1"/>
                </a:solidFill>
                <a:latin typeface="+mn-lt"/>
                <a:ea typeface="+mn-ea"/>
                <a:cs typeface="+mn-cs"/>
              </a:rPr>
              <a:t> </a:t>
            </a:r>
            <a:r>
              <a:rPr lang="en-US" sz="1400" kern="1200" dirty="0" smtClean="0">
                <a:solidFill>
                  <a:schemeClr val="tx1"/>
                </a:solidFill>
                <a:latin typeface="+mn-lt"/>
                <a:ea typeface="+mn-ea"/>
                <a:cs typeface="+mn-cs"/>
              </a:rPr>
              <a:t>is to assist the Security Professional in phrasing their messages, with the end goal of positively influencing behavior of people when faced with a security related decision.  The key is to understand what motivates your target audience, and phrase your message in those terms.  A one size fits all security message will not be received well by most audiences.</a:t>
            </a:r>
          </a:p>
          <a:p>
            <a:r>
              <a:rPr lang="en-US" sz="1400" kern="1200" dirty="0" smtClean="0">
                <a:solidFill>
                  <a:schemeClr val="tx1"/>
                </a:solidFill>
                <a:latin typeface="+mn-lt"/>
                <a:ea typeface="+mn-ea"/>
                <a:cs typeface="+mn-cs"/>
              </a:rPr>
              <a:t>For instance, influencing the decisions of an Application Developer, a Salesperson and a Senior Executive will require three completely separate messages.  On the other hand, once a “playbook” of messages is built up, often overlap will be seen between target audiences, so content can be re-used.  For instance there is a fair amount of overlap in both the motivators and messages when considering Engineering Staff, Graphic Artists and Application Developers.  </a:t>
            </a:r>
          </a:p>
          <a:p>
            <a:r>
              <a:rPr lang="en-US" sz="1400" kern="1200" dirty="0" smtClean="0">
                <a:solidFill>
                  <a:schemeClr val="tx1"/>
                </a:solidFill>
                <a:latin typeface="+mn-lt"/>
                <a:ea typeface="+mn-ea"/>
                <a:cs typeface="+mn-cs"/>
              </a:rPr>
              <a:t>But now that motivators are defined, how is the message best delivered?  This answer again will vary from audience to audience.  </a:t>
            </a:r>
          </a:p>
          <a:p>
            <a:r>
              <a:rPr lang="en-US" sz="1400" kern="1200" dirty="0" smtClean="0">
                <a:solidFill>
                  <a:schemeClr val="tx1"/>
                </a:solidFill>
                <a:latin typeface="+mn-lt"/>
                <a:ea typeface="+mn-ea"/>
                <a:cs typeface="+mn-cs"/>
              </a:rPr>
              <a:t>If the audience is motivated by regulatory compliance, then the message needs to be phrased that way, but simplified considerably – regulations are complex, and not everyone is an expert!  Get the facts right, but the message and the reasons need to be both simplified and shortened.</a:t>
            </a:r>
          </a:p>
          <a:p>
            <a:r>
              <a:rPr lang="en-US" sz="1400" kern="1200" dirty="0" smtClean="0">
                <a:solidFill>
                  <a:schemeClr val="tx1"/>
                </a:solidFill>
                <a:latin typeface="+mn-lt"/>
                <a:ea typeface="+mn-ea"/>
                <a:cs typeface="+mn-cs"/>
              </a:rPr>
              <a:t>If the audience is swayed by personal profit, then a survey (phrased in a fun way) with prizes that people will value is a common option.  Public recognition of winners is another motivator in this case.</a:t>
            </a:r>
          </a:p>
          <a:p>
            <a:r>
              <a:rPr lang="en-US" sz="1400" kern="1200" dirty="0" smtClean="0">
                <a:solidFill>
                  <a:schemeClr val="tx1"/>
                </a:solidFill>
                <a:latin typeface="+mn-lt"/>
                <a:ea typeface="+mn-ea"/>
                <a:cs typeface="+mn-cs"/>
              </a:rPr>
              <a:t>If the motivator is productivity and uptime, then the message is all about the math – but keep the math simple.  For instance, even if complex math is used in the day to day calculations of an engineering process or </a:t>
            </a:r>
            <a:r>
              <a:rPr lang="en-US" sz="1400" kern="1200" dirty="0" smtClean="0">
                <a:solidFill>
                  <a:schemeClr val="tx1"/>
                </a:solidFill>
                <a:latin typeface="+mn-lt"/>
                <a:ea typeface="+mn-ea"/>
                <a:cs typeface="+mn-cs"/>
              </a:rPr>
              <a:t>IT (Information</a:t>
            </a:r>
            <a:r>
              <a:rPr lang="en-US" sz="1400" kern="1200" baseline="0" dirty="0" smtClean="0">
                <a:solidFill>
                  <a:schemeClr val="tx1"/>
                </a:solidFill>
                <a:latin typeface="+mn-lt"/>
                <a:ea typeface="+mn-ea"/>
                <a:cs typeface="+mn-cs"/>
              </a:rPr>
              <a:t> Technology)</a:t>
            </a:r>
            <a:r>
              <a:rPr lang="en-US" sz="1400" kern="1200" dirty="0" smtClean="0">
                <a:solidFill>
                  <a:schemeClr val="tx1"/>
                </a:solidFill>
                <a:latin typeface="+mn-lt"/>
                <a:ea typeface="+mn-ea"/>
                <a:cs typeface="+mn-cs"/>
              </a:rPr>
              <a:t> </a:t>
            </a:r>
            <a:r>
              <a:rPr lang="en-US" sz="1400" kern="1200" dirty="0" smtClean="0">
                <a:solidFill>
                  <a:schemeClr val="tx1"/>
                </a:solidFill>
                <a:latin typeface="+mn-lt"/>
                <a:ea typeface="+mn-ea"/>
                <a:cs typeface="+mn-cs"/>
              </a:rPr>
              <a:t>function, percentages and averages are about as complex </a:t>
            </a:r>
            <a:r>
              <a:rPr lang="en-US" sz="1400" kern="1200" dirty="0" smtClean="0">
                <a:solidFill>
                  <a:schemeClr val="tx1"/>
                </a:solidFill>
                <a:latin typeface="+mn-lt"/>
                <a:ea typeface="+mn-ea"/>
                <a:cs typeface="+mn-cs"/>
              </a:rPr>
              <a:t>a </a:t>
            </a:r>
            <a:r>
              <a:rPr lang="en-US" sz="1400" kern="1200" dirty="0" smtClean="0">
                <a:solidFill>
                  <a:schemeClr val="tx1"/>
                </a:solidFill>
                <a:latin typeface="+mn-lt"/>
                <a:ea typeface="+mn-ea"/>
                <a:cs typeface="+mn-cs"/>
              </a:rPr>
              <a:t>calculation that should be discussed outside of the department.  Keeping the “number count” down to a minimum is also important.</a:t>
            </a:r>
          </a:p>
          <a:p>
            <a:r>
              <a:rPr lang="en-US" sz="1400" kern="1200" dirty="0" smtClean="0">
                <a:solidFill>
                  <a:schemeClr val="tx1"/>
                </a:solidFill>
                <a:latin typeface="+mn-lt"/>
                <a:ea typeface="+mn-ea"/>
                <a:cs typeface="+mn-cs"/>
              </a:rPr>
              <a:t>No matter the audience or the motivator that you are leaning on, using a related story is always a good approach.  Using a recent - or even a not-so-recent - story that resonates with your target audience will generally play much better than almost any other method.  Try to keep the story short and directly applicable.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B8DA8B1C-1C6A-45D9-91E1-42A625D3DBBE}"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one motivator that is common to almost every group discussed is access to corporate email.  Anything that impacts email impacts everyone, and if corporate email is down, very likely every group (except possibly manufacturing) is either not working, or not working effectively, and really annoyed about it.   Email is separate from other corporate systems in this regard.  People are often quite happy to not have a personal workstation or to do without other vital corporate systems, as long as email is readily available.  As this is applicable to almost every group discussed, it is mentioned here, rather than being repeated for each target audience.</a:t>
            </a:r>
          </a:p>
          <a:p>
            <a:endParaRPr lang="en-US" dirty="0"/>
          </a:p>
        </p:txBody>
      </p:sp>
      <p:sp>
        <p:nvSpPr>
          <p:cNvPr id="4" name="Slide Number Placeholder 3"/>
          <p:cNvSpPr>
            <a:spLocks noGrp="1"/>
          </p:cNvSpPr>
          <p:nvPr>
            <p:ph type="sldNum" sz="quarter" idx="10"/>
          </p:nvPr>
        </p:nvSpPr>
        <p:spPr/>
        <p:txBody>
          <a:bodyPr/>
          <a:lstStyle/>
          <a:p>
            <a:fld id="{B8DA8B1C-1C6A-45D9-91E1-42A625D3DBBE}"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DA8B1C-1C6A-45D9-91E1-42A625D3DBBE}"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191000"/>
            <a:ext cx="5486400" cy="4800600"/>
          </a:xfrm>
        </p:spPr>
        <p:txBody>
          <a:bodyPr>
            <a:normAutofit lnSpcReduction="10000"/>
          </a:bodyPr>
          <a:lstStyle/>
          <a:p>
            <a:pPr lvl="0">
              <a:buFont typeface="Arial" pitchFamily="34" charset="0"/>
              <a:buChar char="•"/>
            </a:pPr>
            <a:r>
              <a:rPr lang="en-US" sz="1200" kern="1200" dirty="0" smtClean="0">
                <a:solidFill>
                  <a:schemeClr val="tx1"/>
                </a:solidFill>
                <a:latin typeface="+mn-lt"/>
                <a:ea typeface="+mn-ea"/>
                <a:cs typeface="+mn-cs"/>
              </a:rPr>
              <a:t>Shareholder Value is the single largest motivator for most senior managers in public companies, often driven solely by </a:t>
            </a:r>
            <a:r>
              <a:rPr lang="en-US" sz="1200" b="1" kern="1200" dirty="0" smtClean="0">
                <a:solidFill>
                  <a:schemeClr val="tx1"/>
                </a:solidFill>
                <a:latin typeface="+mn-lt"/>
                <a:ea typeface="+mn-ea"/>
                <a:cs typeface="+mn-cs"/>
              </a:rPr>
              <a:t>overall corporate profits</a:t>
            </a:r>
            <a:r>
              <a:rPr lang="en-US" sz="1200" kern="1200" dirty="0" smtClean="0">
                <a:solidFill>
                  <a:schemeClr val="tx1"/>
                </a:solidFill>
                <a:latin typeface="+mn-lt"/>
                <a:ea typeface="+mn-ea"/>
                <a:cs typeface="+mn-cs"/>
              </a:rPr>
              <a:t> and </a:t>
            </a:r>
            <a:r>
              <a:rPr lang="en-US" sz="1200" b="1" kern="1200" dirty="0" smtClean="0">
                <a:solidFill>
                  <a:schemeClr val="tx1"/>
                </a:solidFill>
                <a:latin typeface="+mn-lt"/>
                <a:ea typeface="+mn-ea"/>
                <a:cs typeface="+mn-cs"/>
              </a:rPr>
              <a:t>corporate savings</a:t>
            </a:r>
            <a:r>
              <a:rPr lang="en-US" sz="1200" kern="1200" dirty="0" smtClean="0">
                <a:solidFill>
                  <a:schemeClr val="tx1"/>
                </a:solidFill>
                <a:latin typeface="+mn-lt"/>
                <a:ea typeface="+mn-ea"/>
                <a:cs typeface="+mn-cs"/>
              </a:rPr>
              <a:t>.  Shareholder Value is a special case for Senior </a:t>
            </a:r>
            <a:r>
              <a:rPr lang="en-US" sz="1200" kern="1200" dirty="0" smtClean="0">
                <a:solidFill>
                  <a:schemeClr val="tx1"/>
                </a:solidFill>
                <a:latin typeface="+mn-lt"/>
                <a:ea typeface="+mn-ea"/>
                <a:cs typeface="+mn-cs"/>
              </a:rPr>
              <a:t>Management. </a:t>
            </a:r>
            <a:r>
              <a:rPr lang="en-US" sz="1200" kern="1200" dirty="0" smtClean="0">
                <a:solidFill>
                  <a:schemeClr val="tx1"/>
                </a:solidFill>
                <a:latin typeface="+mn-lt"/>
                <a:ea typeface="+mn-ea"/>
                <a:cs typeface="+mn-cs"/>
              </a:rPr>
              <a:t>It’s not unusual for both </a:t>
            </a:r>
            <a:r>
              <a:rPr lang="en-US" sz="1200" kern="1200" dirty="0" smtClean="0">
                <a:solidFill>
                  <a:schemeClr val="tx1"/>
                </a:solidFill>
                <a:latin typeface="+mn-lt"/>
                <a:ea typeface="+mn-ea"/>
                <a:cs typeface="+mn-cs"/>
              </a:rPr>
              <a:t>of these metrics </a:t>
            </a:r>
            <a:r>
              <a:rPr lang="en-US" sz="1200" kern="1200" dirty="0" smtClean="0">
                <a:solidFill>
                  <a:schemeClr val="tx1"/>
                </a:solidFill>
                <a:latin typeface="+mn-lt"/>
                <a:ea typeface="+mn-ea"/>
                <a:cs typeface="+mn-cs"/>
              </a:rPr>
              <a:t>to directly impact the bonus structure for senior management.  This is due to the common practice of investors viewing the value of the company based on residual income rather than the value of its assets and </a:t>
            </a:r>
            <a:r>
              <a:rPr lang="en-US" sz="1200" kern="1200" dirty="0" smtClean="0">
                <a:solidFill>
                  <a:schemeClr val="tx1"/>
                </a:solidFill>
                <a:latin typeface="+mn-lt"/>
                <a:ea typeface="+mn-ea"/>
                <a:cs typeface="+mn-cs"/>
              </a:rPr>
              <a:t>business.   </a:t>
            </a:r>
            <a:r>
              <a:rPr lang="en-US" sz="1200" kern="1200" dirty="0" smtClean="0">
                <a:solidFill>
                  <a:schemeClr val="tx1"/>
                </a:solidFill>
                <a:latin typeface="+mn-lt"/>
                <a:ea typeface="+mn-ea"/>
                <a:cs typeface="+mn-cs"/>
              </a:rPr>
              <a:t>While both maximizing profits and savings may not be the only or even the best way to measure shareholder value, in many cases they are the only quantifiable metrics used. </a:t>
            </a:r>
          </a:p>
          <a:p>
            <a:pPr lvl="0">
              <a:buFont typeface="Arial" pitchFamily="34" charset="0"/>
              <a:buChar char="•"/>
            </a:pPr>
            <a:r>
              <a:rPr lang="en-US" sz="1200" b="1" kern="1200" dirty="0" smtClean="0">
                <a:solidFill>
                  <a:schemeClr val="tx1"/>
                </a:solidFill>
                <a:latin typeface="+mn-lt"/>
                <a:ea typeface="+mn-ea"/>
                <a:cs typeface="+mn-cs"/>
              </a:rPr>
              <a:t>Protection </a:t>
            </a:r>
            <a:r>
              <a:rPr lang="en-US" sz="1200" b="1" kern="1200" dirty="0" smtClean="0">
                <a:solidFill>
                  <a:schemeClr val="tx1"/>
                </a:solidFill>
                <a:latin typeface="+mn-lt"/>
                <a:ea typeface="+mn-ea"/>
                <a:cs typeface="+mn-cs"/>
              </a:rPr>
              <a:t>of intellectual property</a:t>
            </a:r>
            <a:r>
              <a:rPr lang="en-US" sz="1200" kern="1200" dirty="0" smtClean="0">
                <a:solidFill>
                  <a:schemeClr val="tx1"/>
                </a:solidFill>
                <a:latin typeface="+mn-lt"/>
                <a:ea typeface="+mn-ea"/>
                <a:cs typeface="+mn-cs"/>
              </a:rPr>
              <a:t> is now </a:t>
            </a:r>
            <a:r>
              <a:rPr lang="en-US" sz="1200" kern="1200" dirty="0" smtClean="0">
                <a:solidFill>
                  <a:schemeClr val="tx1"/>
                </a:solidFill>
                <a:latin typeface="+mn-lt"/>
                <a:ea typeface="+mn-ea"/>
                <a:cs typeface="+mn-cs"/>
              </a:rPr>
              <a:t>also being </a:t>
            </a:r>
            <a:r>
              <a:rPr lang="en-US" sz="1200" kern="1200" dirty="0" smtClean="0">
                <a:solidFill>
                  <a:schemeClr val="tx1"/>
                </a:solidFill>
                <a:latin typeface="+mn-lt"/>
                <a:ea typeface="+mn-ea"/>
                <a:cs typeface="+mn-cs"/>
              </a:rPr>
              <a:t>seen more and more as a quantifiable aspect of shareholder value </a:t>
            </a:r>
            <a:r>
              <a:rPr lang="en-US" sz="12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and as such is becoming a powerful </a:t>
            </a:r>
            <a:r>
              <a:rPr lang="en-US" sz="1200" kern="1200" dirty="0" smtClean="0">
                <a:solidFill>
                  <a:schemeClr val="tx1"/>
                </a:solidFill>
                <a:latin typeface="+mn-lt"/>
                <a:ea typeface="+mn-ea"/>
                <a:cs typeface="+mn-cs"/>
              </a:rPr>
              <a:t>motivator.</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Regulatory compliance </a:t>
            </a:r>
            <a:r>
              <a:rPr lang="en-US" sz="1200" kern="1200" dirty="0" smtClean="0">
                <a:solidFill>
                  <a:schemeClr val="tx1"/>
                </a:solidFill>
                <a:latin typeface="+mn-lt"/>
                <a:ea typeface="+mn-ea"/>
                <a:cs typeface="+mn-cs"/>
              </a:rPr>
              <a:t>is very much front-of-mind for anyone in an executive role, no matter what industry is being considered.</a:t>
            </a:r>
          </a:p>
          <a:p>
            <a:pPr lvl="0">
              <a:buFont typeface="Arial" pitchFamily="34" charset="0"/>
              <a:buChar char="•"/>
            </a:pPr>
            <a:r>
              <a:rPr lang="en-US" sz="1200" kern="1200" dirty="0" smtClean="0">
                <a:solidFill>
                  <a:schemeClr val="tx1"/>
                </a:solidFill>
                <a:latin typeface="+mn-lt"/>
                <a:ea typeface="+mn-ea"/>
                <a:cs typeface="+mn-cs"/>
              </a:rPr>
              <a:t>Very much related to regulatory compliance and legal compliance, </a:t>
            </a:r>
            <a:r>
              <a:rPr lang="en-US" sz="1200" b="1" kern="1200" dirty="0" smtClean="0">
                <a:solidFill>
                  <a:schemeClr val="tx1"/>
                </a:solidFill>
                <a:latin typeface="+mn-lt"/>
                <a:ea typeface="+mn-ea"/>
                <a:cs typeface="+mn-cs"/>
              </a:rPr>
              <a:t>avoidance of lawsuits and fines</a:t>
            </a:r>
            <a:r>
              <a:rPr lang="en-US" sz="1200" kern="1200" dirty="0" smtClean="0">
                <a:solidFill>
                  <a:schemeClr val="tx1"/>
                </a:solidFill>
                <a:latin typeface="+mn-lt"/>
                <a:ea typeface="+mn-ea"/>
                <a:cs typeface="+mn-cs"/>
              </a:rPr>
              <a:t> is a powerful </a:t>
            </a:r>
            <a:r>
              <a:rPr lang="en-US" sz="1200" kern="1200" dirty="0" smtClean="0">
                <a:solidFill>
                  <a:schemeClr val="tx1"/>
                </a:solidFill>
                <a:latin typeface="+mn-lt"/>
                <a:ea typeface="+mn-ea"/>
                <a:cs typeface="+mn-cs"/>
              </a:rPr>
              <a:t>motivator.   </a:t>
            </a:r>
            <a:r>
              <a:rPr lang="en-US" sz="1200" kern="1200" dirty="0" smtClean="0">
                <a:solidFill>
                  <a:schemeClr val="tx1"/>
                </a:solidFill>
                <a:latin typeface="+mn-lt"/>
                <a:ea typeface="+mn-ea"/>
                <a:cs typeface="+mn-cs"/>
              </a:rPr>
              <a:t>This is especially true in recent times, as Senior Managers may be personally liable for damages under some regulatory frameworks. </a:t>
            </a:r>
          </a:p>
          <a:p>
            <a:pPr lvl="0">
              <a:buFont typeface="Arial" pitchFamily="34" charset="0"/>
              <a:buChar char="•"/>
            </a:pPr>
            <a:r>
              <a:rPr lang="en-US" sz="1200" b="1" kern="1200" dirty="0" smtClean="0">
                <a:solidFill>
                  <a:schemeClr val="tx1"/>
                </a:solidFill>
                <a:latin typeface="+mn-lt"/>
                <a:ea typeface="+mn-ea"/>
                <a:cs typeface="+mn-cs"/>
              </a:rPr>
              <a:t>Corporate reputation</a:t>
            </a:r>
            <a:r>
              <a:rPr lang="en-US" sz="1200" kern="1200" dirty="0" smtClean="0">
                <a:solidFill>
                  <a:schemeClr val="tx1"/>
                </a:solidFill>
                <a:latin typeface="+mn-lt"/>
                <a:ea typeface="+mn-ea"/>
                <a:cs typeface="+mn-cs"/>
              </a:rPr>
              <a:t> is also a potent motivator.  No-one wants their company to be “that company” that’s in the news for negative reasons, whether it’s a product recall, a security breach or a breach of regulations or legal requirements.</a:t>
            </a:r>
          </a:p>
          <a:p>
            <a:pPr lvl="0">
              <a:buFont typeface="Arial" pitchFamily="34" charset="0"/>
              <a:buChar char="•"/>
            </a:pPr>
            <a:r>
              <a:rPr lang="en-US" sz="1200" kern="1200" dirty="0" smtClean="0">
                <a:solidFill>
                  <a:schemeClr val="tx1"/>
                </a:solidFill>
                <a:latin typeface="+mn-lt"/>
                <a:ea typeface="+mn-ea"/>
                <a:cs typeface="+mn-cs"/>
              </a:rPr>
              <a:t>They are of course also driven by </a:t>
            </a:r>
            <a:r>
              <a:rPr lang="en-US" sz="1200" b="1" kern="1200" dirty="0" smtClean="0">
                <a:solidFill>
                  <a:schemeClr val="tx1"/>
                </a:solidFill>
                <a:latin typeface="+mn-lt"/>
                <a:ea typeface="+mn-ea"/>
                <a:cs typeface="+mn-cs"/>
              </a:rPr>
              <a:t>personal financial incentives</a:t>
            </a:r>
            <a:r>
              <a:rPr lang="en-US" sz="1200" kern="1200" dirty="0" smtClean="0">
                <a:solidFill>
                  <a:schemeClr val="tx1"/>
                </a:solidFill>
                <a:latin typeface="+mn-lt"/>
                <a:ea typeface="+mn-ea"/>
                <a:cs typeface="+mn-cs"/>
              </a:rPr>
              <a:t>, but at this level these are usually directly tied to Shareholder Value metrics (Profit and Loss</a:t>
            </a:r>
            <a:r>
              <a:rPr lang="en-US" sz="120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Because of time factors, the “two minutes is too long” rule applies. </a:t>
            </a:r>
            <a:r>
              <a:rPr lang="en-US" sz="1200" kern="1200" dirty="0" smtClean="0">
                <a:solidFill>
                  <a:schemeClr val="tx1"/>
                </a:solidFill>
                <a:latin typeface="+mn-lt"/>
                <a:ea typeface="+mn-ea"/>
                <a:cs typeface="+mn-cs"/>
              </a:rPr>
              <a:t> If </a:t>
            </a:r>
            <a:r>
              <a:rPr lang="en-US" sz="1200" kern="1200" dirty="0" smtClean="0">
                <a:solidFill>
                  <a:schemeClr val="tx1"/>
                </a:solidFill>
                <a:latin typeface="+mn-lt"/>
                <a:ea typeface="+mn-ea"/>
                <a:cs typeface="+mn-cs"/>
              </a:rPr>
              <a:t>they can take the message in as a short story that is related to their situation, that often plays extremely well.  If math or graphs are required to convey the message, keep these similarly brief.  A single simple graph, or math that uses maximum / minimum / average calculations is about as far down the “math path” as they’ll want to tread.  Always (always </a:t>
            </a:r>
            <a:r>
              <a:rPr lang="en-US" sz="1200" kern="1200" dirty="0" err="1" smtClean="0">
                <a:solidFill>
                  <a:schemeClr val="tx1"/>
                </a:solidFill>
                <a:latin typeface="+mn-lt"/>
                <a:ea typeface="+mn-ea"/>
                <a:cs typeface="+mn-cs"/>
              </a:rPr>
              <a:t>always</a:t>
            </a:r>
            <a:r>
              <a:rPr lang="en-US" sz="1200" kern="1200" dirty="0" smtClean="0">
                <a:solidFill>
                  <a:schemeClr val="tx1"/>
                </a:solidFill>
                <a:latin typeface="+mn-lt"/>
                <a:ea typeface="+mn-ea"/>
                <a:cs typeface="+mn-cs"/>
              </a:rPr>
              <a:t>) recheck any facts or figures presented to Senior </a:t>
            </a:r>
            <a:r>
              <a:rPr lang="en-US" sz="1200" kern="1200" dirty="0" smtClean="0">
                <a:solidFill>
                  <a:schemeClr val="tx1"/>
                </a:solidFill>
                <a:latin typeface="+mn-lt"/>
                <a:ea typeface="+mn-ea"/>
                <a:cs typeface="+mn-cs"/>
              </a:rPr>
              <a:t>Managers.</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8DA8B1C-1C6A-45D9-91E1-42A625D3DBBE}"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DA8B1C-1C6A-45D9-91E1-42A625D3DBBE}"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267200"/>
            <a:ext cx="5562600" cy="4724400"/>
          </a:xfrm>
        </p:spPr>
        <p:txBody>
          <a:bodyPr>
            <a:normAutofit fontScale="85000" lnSpcReduction="20000"/>
          </a:bodyPr>
          <a:lstStyle/>
          <a:p>
            <a:r>
              <a:rPr lang="en-US" sz="1400" kern="1200" dirty="0" smtClean="0">
                <a:solidFill>
                  <a:schemeClr val="tx1"/>
                </a:solidFill>
                <a:latin typeface="+mn-lt"/>
                <a:ea typeface="+mn-ea"/>
                <a:cs typeface="+mn-cs"/>
              </a:rPr>
              <a:t>As you would expect, Managers have a lot in common with Senior Managers, but with a narrower scope and smaller scale.   So, as would be expected, Managers or Business Unit Leaders have similar motivators:</a:t>
            </a:r>
          </a:p>
          <a:p>
            <a:pPr lvl="0">
              <a:buFont typeface="Arial" pitchFamily="34" charset="0"/>
              <a:buChar char="•"/>
            </a:pPr>
            <a:r>
              <a:rPr lang="en-US" sz="1400" b="1" kern="1200" dirty="0" smtClean="0">
                <a:solidFill>
                  <a:schemeClr val="tx1"/>
                </a:solidFill>
                <a:latin typeface="+mn-lt"/>
                <a:ea typeface="+mn-ea"/>
                <a:cs typeface="+mn-cs"/>
              </a:rPr>
              <a:t>Departmental profits</a:t>
            </a:r>
            <a:r>
              <a:rPr lang="en-US" sz="1400" kern="1200" dirty="0" smtClean="0">
                <a:solidFill>
                  <a:schemeClr val="tx1"/>
                </a:solidFill>
                <a:latin typeface="+mn-lt"/>
                <a:ea typeface="+mn-ea"/>
                <a:cs typeface="+mn-cs"/>
              </a:rPr>
              <a:t> or </a:t>
            </a:r>
            <a:r>
              <a:rPr lang="en-US" sz="1400" b="1" kern="1200" dirty="0" smtClean="0">
                <a:solidFill>
                  <a:schemeClr val="tx1"/>
                </a:solidFill>
                <a:latin typeface="+mn-lt"/>
                <a:ea typeface="+mn-ea"/>
                <a:cs typeface="+mn-cs"/>
              </a:rPr>
              <a:t>departmental savings</a:t>
            </a:r>
            <a:r>
              <a:rPr lang="en-US" sz="1400" kern="1200" dirty="0" smtClean="0">
                <a:solidFill>
                  <a:schemeClr val="tx1"/>
                </a:solidFill>
                <a:latin typeface="+mn-lt"/>
                <a:ea typeface="+mn-ea"/>
                <a:cs typeface="+mn-cs"/>
              </a:rPr>
              <a:t> are of course important.  Every manager or director is responsible for keeping their department operating inside of </a:t>
            </a:r>
            <a:r>
              <a:rPr lang="en-US" sz="1400" kern="1200" dirty="0" smtClean="0">
                <a:solidFill>
                  <a:schemeClr val="tx1"/>
                </a:solidFill>
                <a:latin typeface="+mn-lt"/>
                <a:ea typeface="+mn-ea"/>
                <a:cs typeface="+mn-cs"/>
              </a:rPr>
              <a:t>its </a:t>
            </a:r>
            <a:r>
              <a:rPr lang="en-US" sz="1400" kern="1200" dirty="0" smtClean="0">
                <a:solidFill>
                  <a:schemeClr val="tx1"/>
                </a:solidFill>
                <a:latin typeface="+mn-lt"/>
                <a:ea typeface="+mn-ea"/>
                <a:cs typeface="+mn-cs"/>
              </a:rPr>
              <a:t>budget, and missing a budget metric is a significant down-check at performance appraisal time.</a:t>
            </a:r>
          </a:p>
          <a:p>
            <a:pPr lvl="0">
              <a:buFont typeface="Arial" pitchFamily="34" charset="0"/>
              <a:buChar char="•"/>
            </a:pPr>
            <a:r>
              <a:rPr lang="en-US" sz="1400" b="1" kern="1200" dirty="0" smtClean="0">
                <a:solidFill>
                  <a:schemeClr val="tx1"/>
                </a:solidFill>
                <a:latin typeface="+mn-lt"/>
                <a:ea typeface="+mn-ea"/>
                <a:cs typeface="+mn-cs"/>
              </a:rPr>
              <a:t>Return on investment</a:t>
            </a:r>
            <a:r>
              <a:rPr lang="en-US" sz="1400" kern="1200" dirty="0" smtClean="0">
                <a:solidFill>
                  <a:schemeClr val="tx1"/>
                </a:solidFill>
                <a:latin typeface="+mn-lt"/>
                <a:ea typeface="+mn-ea"/>
                <a:cs typeface="+mn-cs"/>
              </a:rPr>
              <a:t> </a:t>
            </a:r>
            <a:r>
              <a:rPr lang="en-US" sz="1400" kern="1200" dirty="0" smtClean="0">
                <a:solidFill>
                  <a:schemeClr val="tx1"/>
                </a:solidFill>
                <a:latin typeface="+mn-lt"/>
                <a:ea typeface="+mn-ea"/>
                <a:cs typeface="+mn-cs"/>
              </a:rPr>
              <a:t>of </a:t>
            </a:r>
            <a:r>
              <a:rPr lang="en-US" sz="1400" kern="1200" dirty="0" smtClean="0">
                <a:solidFill>
                  <a:schemeClr val="tx1"/>
                </a:solidFill>
                <a:latin typeface="+mn-lt"/>
                <a:ea typeface="+mn-ea"/>
                <a:cs typeface="+mn-cs"/>
              </a:rPr>
              <a:t>projects that are under their department’s </a:t>
            </a:r>
            <a:r>
              <a:rPr lang="en-US" sz="1400" kern="1200" dirty="0" smtClean="0">
                <a:solidFill>
                  <a:schemeClr val="tx1"/>
                </a:solidFill>
                <a:latin typeface="+mn-lt"/>
                <a:ea typeface="+mn-ea"/>
                <a:cs typeface="+mn-cs"/>
              </a:rPr>
              <a:t>purview, </a:t>
            </a:r>
            <a:r>
              <a:rPr lang="en-US" sz="1400" kern="1200" dirty="0" smtClean="0">
                <a:solidFill>
                  <a:schemeClr val="tx1"/>
                </a:solidFill>
                <a:latin typeface="+mn-lt"/>
                <a:ea typeface="+mn-ea"/>
                <a:cs typeface="+mn-cs"/>
              </a:rPr>
              <a:t>is a key metric.  The departmental outlook is centered on survival year to year on the budgets they are allocated.  The return on investment of large projects directly impacts this view, and is a clear “attention getter” for any Department Manager.</a:t>
            </a:r>
          </a:p>
          <a:p>
            <a:pPr lvl="0">
              <a:buFont typeface="Arial" pitchFamily="34" charset="0"/>
              <a:buChar char="•"/>
            </a:pPr>
            <a:r>
              <a:rPr lang="en-US" sz="1400" b="1" kern="1200" dirty="0" smtClean="0">
                <a:solidFill>
                  <a:schemeClr val="tx1"/>
                </a:solidFill>
                <a:latin typeface="+mn-lt"/>
                <a:ea typeface="+mn-ea"/>
                <a:cs typeface="+mn-cs"/>
              </a:rPr>
              <a:t>Project Milestone and completion dates</a:t>
            </a:r>
            <a:r>
              <a:rPr lang="en-US" sz="1400" kern="1200" dirty="0" smtClean="0">
                <a:solidFill>
                  <a:schemeClr val="tx1"/>
                </a:solidFill>
                <a:latin typeface="+mn-lt"/>
                <a:ea typeface="+mn-ea"/>
                <a:cs typeface="+mn-cs"/>
              </a:rPr>
              <a:t> for projects their group has oversight on.  This is important only in departments that are primary on any given project.  If a department participates in a </a:t>
            </a:r>
            <a:r>
              <a:rPr lang="en-US" sz="1400" kern="1200" dirty="0" smtClean="0">
                <a:solidFill>
                  <a:schemeClr val="tx1"/>
                </a:solidFill>
                <a:latin typeface="+mn-lt"/>
                <a:ea typeface="+mn-ea"/>
                <a:cs typeface="+mn-cs"/>
              </a:rPr>
              <a:t>project, </a:t>
            </a:r>
            <a:r>
              <a:rPr lang="en-US" sz="1400" kern="1200" dirty="0" smtClean="0">
                <a:solidFill>
                  <a:schemeClr val="tx1"/>
                </a:solidFill>
                <a:latin typeface="+mn-lt"/>
                <a:ea typeface="+mn-ea"/>
                <a:cs typeface="+mn-cs"/>
              </a:rPr>
              <a:t>rather than is responsible for the final deliverables, that Department Manager will tend to place their department’s daily interests (which they are measured on) ahead of the project outcomes (which they are not measured on).</a:t>
            </a:r>
          </a:p>
          <a:p>
            <a:pPr lvl="0">
              <a:buFont typeface="Arial" pitchFamily="34" charset="0"/>
              <a:buChar char="•"/>
            </a:pPr>
            <a:r>
              <a:rPr lang="en-US" sz="1400" b="1" kern="1200" dirty="0" smtClean="0">
                <a:solidFill>
                  <a:schemeClr val="tx1"/>
                </a:solidFill>
                <a:latin typeface="+mn-lt"/>
                <a:ea typeface="+mn-ea"/>
                <a:cs typeface="+mn-cs"/>
              </a:rPr>
              <a:t>Regulatory compliance</a:t>
            </a:r>
            <a:r>
              <a:rPr lang="en-US" sz="1400" kern="1200" dirty="0" smtClean="0">
                <a:solidFill>
                  <a:schemeClr val="tx1"/>
                </a:solidFill>
                <a:latin typeface="+mn-lt"/>
                <a:ea typeface="+mn-ea"/>
                <a:cs typeface="+mn-cs"/>
              </a:rPr>
              <a:t> is an increasingly important motivator for Business Unit Leaders, but since they are not personally liable for breaches as Senior Managers are, this is still often ignored at this level of the organization.</a:t>
            </a:r>
          </a:p>
          <a:p>
            <a:pPr lvl="0">
              <a:buFont typeface="Arial" pitchFamily="34" charset="0"/>
              <a:buChar char="•"/>
            </a:pPr>
            <a:r>
              <a:rPr lang="en-US" sz="1400" b="1" kern="1200" dirty="0" smtClean="0">
                <a:solidFill>
                  <a:schemeClr val="tx1"/>
                </a:solidFill>
                <a:latin typeface="+mn-lt"/>
                <a:ea typeface="+mn-ea"/>
                <a:cs typeface="+mn-cs"/>
              </a:rPr>
              <a:t>Compliance with corporate policies</a:t>
            </a:r>
            <a:r>
              <a:rPr lang="en-US" sz="1400" kern="1200" dirty="0" smtClean="0">
                <a:solidFill>
                  <a:schemeClr val="tx1"/>
                </a:solidFill>
                <a:latin typeface="+mn-lt"/>
                <a:ea typeface="+mn-ea"/>
                <a:cs typeface="+mn-cs"/>
              </a:rPr>
              <a:t> are </a:t>
            </a:r>
            <a:r>
              <a:rPr lang="en-US" sz="1400" kern="1200" dirty="0" smtClean="0">
                <a:solidFill>
                  <a:schemeClr val="tx1"/>
                </a:solidFill>
                <a:latin typeface="+mn-lt"/>
                <a:ea typeface="+mn-ea"/>
                <a:cs typeface="+mn-cs"/>
              </a:rPr>
              <a:t>important</a:t>
            </a:r>
            <a:r>
              <a:rPr lang="en-US" sz="1400" kern="1200" dirty="0" smtClean="0">
                <a:solidFill>
                  <a:schemeClr val="tx1"/>
                </a:solidFill>
                <a:latin typeface="+mn-lt"/>
                <a:ea typeface="+mn-ea"/>
                <a:cs typeface="+mn-cs"/>
              </a:rPr>
              <a:t>, but </a:t>
            </a:r>
            <a:r>
              <a:rPr lang="en-US" sz="1400" kern="1200" dirty="0" smtClean="0">
                <a:solidFill>
                  <a:schemeClr val="tx1"/>
                </a:solidFill>
                <a:latin typeface="+mn-lt"/>
                <a:ea typeface="+mn-ea"/>
                <a:cs typeface="+mn-cs"/>
              </a:rPr>
              <a:t>will sometimes be </a:t>
            </a:r>
            <a:r>
              <a:rPr lang="en-US" sz="1400" kern="1200" dirty="0" smtClean="0">
                <a:solidFill>
                  <a:schemeClr val="tx1"/>
                </a:solidFill>
                <a:latin typeface="+mn-lt"/>
                <a:ea typeface="+mn-ea"/>
                <a:cs typeface="+mn-cs"/>
              </a:rPr>
              <a:t>consciously ignored if it is perceived that a large departmental profit can be realized as a result.</a:t>
            </a:r>
          </a:p>
          <a:p>
            <a:pPr lvl="0">
              <a:buFont typeface="Arial" pitchFamily="34" charset="0"/>
              <a:buChar char="•"/>
            </a:pPr>
            <a:r>
              <a:rPr lang="en-US" sz="1400" kern="1200" dirty="0" smtClean="0">
                <a:solidFill>
                  <a:schemeClr val="tx1"/>
                </a:solidFill>
                <a:latin typeface="+mn-lt"/>
                <a:ea typeface="+mn-ea"/>
                <a:cs typeface="+mn-cs"/>
              </a:rPr>
              <a:t>Any other performance metric that they are measured on, or that they feel might reflect on their department or on them personally</a:t>
            </a:r>
            <a:r>
              <a:rPr lang="en-US" sz="1400" kern="1200" dirty="0" smtClean="0">
                <a:solidFill>
                  <a:schemeClr val="tx1"/>
                </a:solidFill>
                <a:latin typeface="+mn-lt"/>
                <a:ea typeface="+mn-ea"/>
                <a:cs typeface="+mn-cs"/>
              </a:rPr>
              <a:t>.</a:t>
            </a:r>
            <a:endParaRPr lang="en-US" sz="1400" kern="1200" dirty="0" smtClean="0">
              <a:solidFill>
                <a:schemeClr val="tx1"/>
              </a:solidFill>
              <a:latin typeface="+mn-lt"/>
              <a:ea typeface="+mn-ea"/>
              <a:cs typeface="+mn-cs"/>
            </a:endParaRPr>
          </a:p>
          <a:p>
            <a:r>
              <a:rPr lang="en-US" sz="1400" kern="1200" dirty="0" smtClean="0">
                <a:solidFill>
                  <a:schemeClr val="tx1"/>
                </a:solidFill>
                <a:latin typeface="+mn-lt"/>
                <a:ea typeface="+mn-ea"/>
                <a:cs typeface="+mn-cs"/>
              </a:rPr>
              <a:t>Keep in mind that in many organizations, Department Managers have among the least secure jobs in the company.  They will </a:t>
            </a:r>
            <a:r>
              <a:rPr lang="en-US" sz="1400" kern="1200" dirty="0" smtClean="0">
                <a:solidFill>
                  <a:schemeClr val="tx1"/>
                </a:solidFill>
                <a:latin typeface="+mn-lt"/>
                <a:ea typeface="+mn-ea"/>
                <a:cs typeface="+mn-cs"/>
              </a:rPr>
              <a:t>sometimes </a:t>
            </a:r>
            <a:r>
              <a:rPr lang="en-US" sz="1400" kern="1200" dirty="0" smtClean="0">
                <a:solidFill>
                  <a:schemeClr val="tx1"/>
                </a:solidFill>
                <a:latin typeface="+mn-lt"/>
                <a:ea typeface="+mn-ea"/>
                <a:cs typeface="+mn-cs"/>
              </a:rPr>
              <a:t>have concerns that may seem disproportionate to the issues being </a:t>
            </a:r>
            <a:r>
              <a:rPr lang="en-US" sz="1400" kern="1200" dirty="0" smtClean="0">
                <a:solidFill>
                  <a:schemeClr val="tx1"/>
                </a:solidFill>
                <a:latin typeface="+mn-lt"/>
                <a:ea typeface="+mn-ea"/>
                <a:cs typeface="+mn-cs"/>
              </a:rPr>
              <a:t>discussed.</a:t>
            </a:r>
            <a:r>
              <a:rPr lang="en-US" sz="1400" kern="1200" baseline="0" dirty="0" smtClean="0">
                <a:solidFill>
                  <a:schemeClr val="tx1"/>
                </a:solidFill>
                <a:latin typeface="+mn-lt"/>
                <a:ea typeface="+mn-ea"/>
                <a:cs typeface="+mn-cs"/>
              </a:rPr>
              <a:t>  In these cases they</a:t>
            </a:r>
            <a:r>
              <a:rPr lang="en-US" sz="1400" kern="1200" dirty="0" smtClean="0">
                <a:solidFill>
                  <a:schemeClr val="tx1"/>
                </a:solidFill>
                <a:latin typeface="+mn-lt"/>
                <a:ea typeface="+mn-ea"/>
                <a:cs typeface="+mn-cs"/>
              </a:rPr>
              <a:t> </a:t>
            </a:r>
            <a:r>
              <a:rPr lang="en-US" sz="1400" kern="1200" dirty="0" smtClean="0">
                <a:solidFill>
                  <a:schemeClr val="tx1"/>
                </a:solidFill>
                <a:latin typeface="+mn-lt"/>
                <a:ea typeface="+mn-ea"/>
                <a:cs typeface="+mn-cs"/>
              </a:rPr>
              <a:t>will </a:t>
            </a:r>
            <a:r>
              <a:rPr lang="en-US" sz="1400" kern="1200" dirty="0" smtClean="0">
                <a:solidFill>
                  <a:schemeClr val="tx1"/>
                </a:solidFill>
                <a:latin typeface="+mn-lt"/>
                <a:ea typeface="+mn-ea"/>
                <a:cs typeface="+mn-cs"/>
              </a:rPr>
              <a:t>commonly</a:t>
            </a:r>
            <a:r>
              <a:rPr lang="en-US" sz="1400" kern="1200" baseline="0" dirty="0" smtClean="0">
                <a:solidFill>
                  <a:schemeClr val="tx1"/>
                </a:solidFill>
                <a:latin typeface="+mn-lt"/>
                <a:ea typeface="+mn-ea"/>
                <a:cs typeface="+mn-cs"/>
              </a:rPr>
              <a:t> ask for</a:t>
            </a:r>
            <a:r>
              <a:rPr lang="en-US" sz="1400" kern="1200" dirty="0" smtClean="0">
                <a:solidFill>
                  <a:schemeClr val="tx1"/>
                </a:solidFill>
                <a:latin typeface="+mn-lt"/>
                <a:ea typeface="+mn-ea"/>
                <a:cs typeface="+mn-cs"/>
              </a:rPr>
              <a:t> </a:t>
            </a:r>
            <a:r>
              <a:rPr lang="en-US" sz="1400" kern="1200" dirty="0" smtClean="0">
                <a:solidFill>
                  <a:schemeClr val="tx1"/>
                </a:solidFill>
                <a:latin typeface="+mn-lt"/>
                <a:ea typeface="+mn-ea"/>
                <a:cs typeface="+mn-cs"/>
              </a:rPr>
              <a:t>more </a:t>
            </a:r>
            <a:r>
              <a:rPr lang="en-US" sz="1400" kern="1200" dirty="0" smtClean="0">
                <a:solidFill>
                  <a:schemeClr val="tx1"/>
                </a:solidFill>
                <a:latin typeface="+mn-lt"/>
                <a:ea typeface="+mn-ea"/>
                <a:cs typeface="+mn-cs"/>
              </a:rPr>
              <a:t>details </a:t>
            </a:r>
            <a:r>
              <a:rPr lang="en-US" sz="1400" kern="1200" dirty="0" smtClean="0">
                <a:solidFill>
                  <a:schemeClr val="tx1"/>
                </a:solidFill>
                <a:latin typeface="+mn-lt"/>
                <a:ea typeface="+mn-ea"/>
                <a:cs typeface="+mn-cs"/>
              </a:rPr>
              <a:t>than you might expect</a:t>
            </a:r>
            <a:r>
              <a:rPr lang="en-US" sz="1400" kern="1200" dirty="0" smtClean="0">
                <a:solidFill>
                  <a:schemeClr val="tx1"/>
                </a:solidFill>
                <a:latin typeface="+mn-lt"/>
                <a:ea typeface="+mn-ea"/>
                <a:cs typeface="+mn-cs"/>
              </a:rPr>
              <a:t>.  To </a:t>
            </a:r>
            <a:r>
              <a:rPr lang="en-US" sz="1400" kern="1200" dirty="0" smtClean="0">
                <a:solidFill>
                  <a:schemeClr val="tx1"/>
                </a:solidFill>
                <a:latin typeface="+mn-lt"/>
                <a:ea typeface="+mn-ea"/>
                <a:cs typeface="+mn-cs"/>
              </a:rPr>
              <a:t>that end, it’s often best to lead with a presentation similar to one you’d present to Senior Managers, but have as much </a:t>
            </a:r>
            <a:r>
              <a:rPr lang="en-US" sz="1400" kern="1200" dirty="0" smtClean="0">
                <a:solidFill>
                  <a:schemeClr val="tx1"/>
                </a:solidFill>
                <a:latin typeface="+mn-lt"/>
                <a:ea typeface="+mn-ea"/>
                <a:cs typeface="+mn-cs"/>
              </a:rPr>
              <a:t>supplemental detail </a:t>
            </a:r>
            <a:r>
              <a:rPr lang="en-US" sz="1400" kern="1200" dirty="0" smtClean="0">
                <a:solidFill>
                  <a:schemeClr val="tx1"/>
                </a:solidFill>
                <a:latin typeface="+mn-lt"/>
                <a:ea typeface="+mn-ea"/>
                <a:cs typeface="+mn-cs"/>
              </a:rPr>
              <a:t>as possible available in case questions take things down an unexpected path. </a:t>
            </a:r>
          </a:p>
          <a:p>
            <a:endParaRPr lang="en-US" dirty="0"/>
          </a:p>
        </p:txBody>
      </p:sp>
      <p:sp>
        <p:nvSpPr>
          <p:cNvPr id="4" name="Slide Number Placeholder 3"/>
          <p:cNvSpPr>
            <a:spLocks noGrp="1"/>
          </p:cNvSpPr>
          <p:nvPr>
            <p:ph type="sldNum" sz="quarter" idx="10"/>
          </p:nvPr>
        </p:nvSpPr>
        <p:spPr/>
        <p:txBody>
          <a:bodyPr/>
          <a:lstStyle/>
          <a:p>
            <a:fld id="{B8DA8B1C-1C6A-45D9-91E1-42A625D3DBB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88A9FCD-E9E5-408F-AD16-4714BFCBF789}" type="datetimeFigureOut">
              <a:rPr lang="en-US" smtClean="0"/>
              <a:pPr/>
              <a:t>4/24/2010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55D88A-9C46-47E5-9103-308B58178B3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8A9FCD-E9E5-408F-AD16-4714BFCBF789}" type="datetimeFigureOut">
              <a:rPr lang="en-US" smtClean="0"/>
              <a:pPr/>
              <a:t>4/24/2010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55D88A-9C46-47E5-9103-308B58178B3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8A9FCD-E9E5-408F-AD16-4714BFCBF789}" type="datetimeFigureOut">
              <a:rPr lang="en-US" smtClean="0"/>
              <a:pPr/>
              <a:t>4/24/2010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55D88A-9C46-47E5-9103-308B58178B3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8A9FCD-E9E5-408F-AD16-4714BFCBF789}" type="datetimeFigureOut">
              <a:rPr lang="en-US" smtClean="0"/>
              <a:pPr/>
              <a:t>4/24/2010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55D88A-9C46-47E5-9103-308B58178B3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8A9FCD-E9E5-408F-AD16-4714BFCBF789}" type="datetimeFigureOut">
              <a:rPr lang="en-US" smtClean="0"/>
              <a:pPr/>
              <a:t>4/24/2010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55D88A-9C46-47E5-9103-308B58178B3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88A9FCD-E9E5-408F-AD16-4714BFCBF789}" type="datetimeFigureOut">
              <a:rPr lang="en-US" smtClean="0"/>
              <a:pPr/>
              <a:t>4/24/2010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55D88A-9C46-47E5-9103-308B58178B3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88A9FCD-E9E5-408F-AD16-4714BFCBF789}" type="datetimeFigureOut">
              <a:rPr lang="en-US" smtClean="0"/>
              <a:pPr/>
              <a:t>4/24/2010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55D88A-9C46-47E5-9103-308B58178B3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88A9FCD-E9E5-408F-AD16-4714BFCBF789}" type="datetimeFigureOut">
              <a:rPr lang="en-US" smtClean="0"/>
              <a:pPr/>
              <a:t>4/24/2010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55D88A-9C46-47E5-9103-308B58178B3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8A9FCD-E9E5-408F-AD16-4714BFCBF789}" type="datetimeFigureOut">
              <a:rPr lang="en-US" smtClean="0"/>
              <a:pPr/>
              <a:t>4/24/2010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55D88A-9C46-47E5-9103-308B58178B3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8A9FCD-E9E5-408F-AD16-4714BFCBF789}" type="datetimeFigureOut">
              <a:rPr lang="en-US" smtClean="0"/>
              <a:pPr/>
              <a:t>4/24/2010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55D88A-9C46-47E5-9103-308B58178B3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8A9FCD-E9E5-408F-AD16-4714BFCBF789}" type="datetimeFigureOut">
              <a:rPr lang="en-US" smtClean="0"/>
              <a:pPr/>
              <a:t>4/24/2010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55D88A-9C46-47E5-9103-308B58178B3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8A9FCD-E9E5-408F-AD16-4714BFCBF789}" type="datetimeFigureOut">
              <a:rPr lang="en-US" smtClean="0"/>
              <a:pPr/>
              <a:t>4/24/2010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55D88A-9C46-47E5-9103-308B58178B3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81000" y="6324600"/>
            <a:ext cx="8305800" cy="3810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ctrTitle"/>
          </p:nvPr>
        </p:nvSpPr>
        <p:spPr>
          <a:xfrm>
            <a:off x="685800" y="609600"/>
            <a:ext cx="7772400" cy="1470025"/>
          </a:xfrm>
        </p:spPr>
        <p:txBody>
          <a:bodyPr/>
          <a:lstStyle/>
          <a:p>
            <a:r>
              <a:rPr lang="en-US" dirty="0" smtClean="0"/>
              <a:t>Security Awareness – Many Audiences, Many Messages</a:t>
            </a:r>
            <a:endParaRPr lang="en-US" dirty="0"/>
          </a:p>
        </p:txBody>
      </p:sp>
      <p:sp>
        <p:nvSpPr>
          <p:cNvPr id="5" name="Subtitle 4"/>
          <p:cNvSpPr>
            <a:spLocks noGrp="1"/>
          </p:cNvSpPr>
          <p:nvPr>
            <p:ph type="subTitle" idx="1"/>
          </p:nvPr>
        </p:nvSpPr>
        <p:spPr>
          <a:xfrm>
            <a:off x="1371600" y="4724400"/>
            <a:ext cx="6400800" cy="1752600"/>
          </a:xfrm>
        </p:spPr>
        <p:txBody>
          <a:bodyPr/>
          <a:lstStyle/>
          <a:p>
            <a:r>
              <a:rPr lang="en-US" dirty="0" smtClean="0"/>
              <a:t>Rob </a:t>
            </a:r>
            <a:r>
              <a:rPr lang="en-US" dirty="0" err="1" smtClean="0"/>
              <a:t>VandenBrink</a:t>
            </a:r>
            <a:endParaRPr lang="en-US" dirty="0" smtClean="0"/>
          </a:p>
          <a:p>
            <a:r>
              <a:rPr lang="en-US" sz="2400" dirty="0" smtClean="0"/>
              <a:t>SANS MGT 438</a:t>
            </a:r>
          </a:p>
          <a:p>
            <a:r>
              <a:rPr lang="en-US" sz="2400" dirty="0" smtClean="0"/>
              <a:t>April, 2010</a:t>
            </a:r>
            <a:endParaRPr lang="en-US" sz="2400" dirty="0"/>
          </a:p>
        </p:txBody>
      </p:sp>
      <p:pic>
        <p:nvPicPr>
          <p:cNvPr id="6" name="Picture 5" descr="un_flags.jpg"/>
          <p:cNvPicPr>
            <a:picLocks noChangeAspect="1"/>
          </p:cNvPicPr>
          <p:nvPr/>
        </p:nvPicPr>
        <p:blipFill>
          <a:blip r:embed="rId3" cstate="print">
            <a:lum bright="-10000" contrast="15000"/>
          </a:blip>
          <a:stretch>
            <a:fillRect/>
          </a:stretch>
        </p:blipFill>
        <p:spPr>
          <a:xfrm>
            <a:off x="2469824" y="2133600"/>
            <a:ext cx="4007581" cy="2667000"/>
          </a:xfrm>
          <a:prstGeom prst="rect">
            <a:avLst/>
          </a:prstGeom>
        </p:spPr>
      </p:pic>
      <p:sp>
        <p:nvSpPr>
          <p:cNvPr id="10" name="Footer Placeholder 3"/>
          <p:cNvSpPr>
            <a:spLocks noGrp="1"/>
          </p:cNvSpPr>
          <p:nvPr>
            <p:ph type="ftr" sz="quarter" idx="10"/>
          </p:nvPr>
        </p:nvSpPr>
        <p:spPr>
          <a:xfrm>
            <a:off x="2133600" y="6324600"/>
            <a:ext cx="5029200" cy="381000"/>
          </a:xfrm>
          <a:noFill/>
        </p:spPr>
        <p:txBody>
          <a:bodyPr/>
          <a:lstStyle/>
          <a:p>
            <a:pPr algn="ctr"/>
            <a:r>
              <a:rPr lang="en-US" sz="1600" b="1" dirty="0">
                <a:solidFill>
                  <a:schemeClr val="bg1"/>
                </a:solidFill>
              </a:rPr>
              <a:t>SANS Technology Institute </a:t>
            </a:r>
            <a:r>
              <a:rPr lang="en-US" sz="1600" b="1" dirty="0" smtClean="0">
                <a:solidFill>
                  <a:schemeClr val="bg1"/>
                </a:solidFill>
              </a:rPr>
              <a:t>– April 2010</a:t>
            </a:r>
            <a:endParaRPr lang="en-US" sz="1600" b="1" dirty="0">
              <a:solidFill>
                <a:schemeClr val="bg1"/>
              </a:solidFill>
            </a:endParaRPr>
          </a:p>
        </p:txBody>
      </p:sp>
      <p:sp>
        <p:nvSpPr>
          <p:cNvPr id="13" name="Rectangle 12"/>
          <p:cNvSpPr/>
          <p:nvPr/>
        </p:nvSpPr>
        <p:spPr>
          <a:xfrm>
            <a:off x="304800" y="20574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 Resources</a:t>
            </a:r>
            <a:endParaRPr lang="en-US" dirty="0"/>
          </a:p>
        </p:txBody>
      </p:sp>
      <p:sp>
        <p:nvSpPr>
          <p:cNvPr id="5" name="Rectangle 4"/>
          <p:cNvSpPr/>
          <p:nvPr/>
        </p:nvSpPr>
        <p:spPr>
          <a:xfrm>
            <a:off x="381000" y="11430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HR.jpg"/>
          <p:cNvPicPr>
            <a:picLocks noChangeAspect="1"/>
          </p:cNvPicPr>
          <p:nvPr/>
        </p:nvPicPr>
        <p:blipFill>
          <a:blip r:embed="rId3" cstate="print"/>
          <a:srcRect t="3125" b="3125"/>
          <a:stretch>
            <a:fillRect/>
          </a:stretch>
        </p:blipFill>
        <p:spPr>
          <a:xfrm>
            <a:off x="956733" y="1371600"/>
            <a:ext cx="7044267" cy="4953000"/>
          </a:xfrm>
          <a:prstGeom prst="rect">
            <a:avLst/>
          </a:prstGeom>
        </p:spPr>
      </p:pic>
    </p:spTree>
  </p:cSld>
  <p:clrMapOvr>
    <a:masterClrMapping/>
  </p:clrMapOvr>
  <p:transition advTm="2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HR.jpg"/>
          <p:cNvPicPr>
            <a:picLocks noChangeAspect="1"/>
          </p:cNvPicPr>
          <p:nvPr/>
        </p:nvPicPr>
        <p:blipFill>
          <a:blip r:embed="rId3" cstate="print">
            <a:lum bright="50000" contrast="-70000"/>
          </a:blip>
          <a:srcRect t="3125" b="3125"/>
          <a:stretch>
            <a:fillRect/>
          </a:stretch>
        </p:blipFill>
        <p:spPr>
          <a:xfrm>
            <a:off x="956733" y="1371600"/>
            <a:ext cx="7044267" cy="4953000"/>
          </a:xfrm>
          <a:prstGeom prst="rect">
            <a:avLst/>
          </a:prstGeom>
        </p:spPr>
      </p:pic>
      <p:sp>
        <p:nvSpPr>
          <p:cNvPr id="2" name="Title 1"/>
          <p:cNvSpPr>
            <a:spLocks noGrp="1"/>
          </p:cNvSpPr>
          <p:nvPr>
            <p:ph type="title"/>
          </p:nvPr>
        </p:nvSpPr>
        <p:spPr/>
        <p:txBody>
          <a:bodyPr/>
          <a:lstStyle/>
          <a:p>
            <a:r>
              <a:rPr lang="en-US" dirty="0" smtClean="0"/>
              <a:t>Human Resources</a:t>
            </a:r>
            <a:endParaRPr lang="en-US" dirty="0"/>
          </a:p>
        </p:txBody>
      </p:sp>
      <p:sp>
        <p:nvSpPr>
          <p:cNvPr id="3" name="Content Placeholder 2"/>
          <p:cNvSpPr>
            <a:spLocks noGrp="1"/>
          </p:cNvSpPr>
          <p:nvPr>
            <p:ph idx="1"/>
          </p:nvPr>
        </p:nvSpPr>
        <p:spPr>
          <a:xfrm>
            <a:off x="457200" y="1600200"/>
            <a:ext cx="8229600" cy="4876800"/>
          </a:xfrm>
        </p:spPr>
        <p:txBody>
          <a:bodyPr>
            <a:normAutofit lnSpcReduction="10000"/>
          </a:bodyPr>
          <a:lstStyle/>
          <a:p>
            <a:r>
              <a:rPr lang="en-US" dirty="0" smtClean="0"/>
              <a:t>Corporate Policies</a:t>
            </a:r>
          </a:p>
          <a:p>
            <a:r>
              <a:rPr lang="en-US" dirty="0" smtClean="0"/>
              <a:t>Regulatory Compliance (Privacy and Legal Compliance)</a:t>
            </a:r>
          </a:p>
          <a:p>
            <a:r>
              <a:rPr lang="en-US" dirty="0" smtClean="0"/>
              <a:t>Regulatory Compliance (as it pertains to the business)</a:t>
            </a:r>
          </a:p>
          <a:p>
            <a:pPr>
              <a:buNone/>
            </a:pPr>
            <a:r>
              <a:rPr lang="en-US" dirty="0" smtClean="0"/>
              <a:t>More importantly …..</a:t>
            </a:r>
          </a:p>
          <a:p>
            <a:r>
              <a:rPr lang="en-US" dirty="0" smtClean="0"/>
              <a:t>HR is your partner in creating policies</a:t>
            </a:r>
          </a:p>
          <a:p>
            <a:r>
              <a:rPr lang="en-US" dirty="0" smtClean="0"/>
              <a:t>HR is your partner (or leader) in enforcing policies</a:t>
            </a:r>
          </a:p>
          <a:p>
            <a:endParaRPr lang="en-US" dirty="0"/>
          </a:p>
        </p:txBody>
      </p:sp>
      <p:sp>
        <p:nvSpPr>
          <p:cNvPr id="5" name="Rectangle 4"/>
          <p:cNvSpPr/>
          <p:nvPr/>
        </p:nvSpPr>
        <p:spPr>
          <a:xfrm>
            <a:off x="381000" y="11430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Director</a:t>
            </a:r>
            <a:endParaRPr lang="en-US" dirty="0"/>
          </a:p>
        </p:txBody>
      </p:sp>
      <p:pic>
        <p:nvPicPr>
          <p:cNvPr id="4" name="Picture 3" descr="ITMGR.jpg"/>
          <p:cNvPicPr>
            <a:picLocks noChangeAspect="1"/>
          </p:cNvPicPr>
          <p:nvPr/>
        </p:nvPicPr>
        <p:blipFill>
          <a:blip r:embed="rId3" cstate="print"/>
          <a:stretch>
            <a:fillRect/>
          </a:stretch>
        </p:blipFill>
        <p:spPr>
          <a:xfrm>
            <a:off x="304800" y="1295400"/>
            <a:ext cx="8524875" cy="5105400"/>
          </a:xfrm>
          <a:prstGeom prst="rect">
            <a:avLst/>
          </a:prstGeom>
        </p:spPr>
      </p:pic>
      <p:sp>
        <p:nvSpPr>
          <p:cNvPr id="5" name="Rectangle 4"/>
          <p:cNvSpPr/>
          <p:nvPr/>
        </p:nvSpPr>
        <p:spPr>
          <a:xfrm>
            <a:off x="381000" y="12192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Tm="2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TMGR.jpg"/>
          <p:cNvPicPr>
            <a:picLocks noChangeAspect="1"/>
          </p:cNvPicPr>
          <p:nvPr/>
        </p:nvPicPr>
        <p:blipFill>
          <a:blip r:embed="rId3" cstate="print">
            <a:lum bright="40000" contrast="-57000"/>
          </a:blip>
          <a:stretch>
            <a:fillRect/>
          </a:stretch>
        </p:blipFill>
        <p:spPr>
          <a:xfrm>
            <a:off x="304800" y="1295400"/>
            <a:ext cx="8524875" cy="5105400"/>
          </a:xfrm>
          <a:prstGeom prst="rect">
            <a:avLst/>
          </a:prstGeom>
        </p:spPr>
      </p:pic>
      <p:sp>
        <p:nvSpPr>
          <p:cNvPr id="2" name="Title 1"/>
          <p:cNvSpPr>
            <a:spLocks noGrp="1"/>
          </p:cNvSpPr>
          <p:nvPr>
            <p:ph type="title"/>
          </p:nvPr>
        </p:nvSpPr>
        <p:spPr/>
        <p:txBody>
          <a:bodyPr/>
          <a:lstStyle/>
          <a:p>
            <a:r>
              <a:rPr lang="en-US" dirty="0" smtClean="0"/>
              <a:t>IT Director</a:t>
            </a:r>
            <a:endParaRPr lang="en-US" dirty="0"/>
          </a:p>
        </p:txBody>
      </p:sp>
      <p:sp>
        <p:nvSpPr>
          <p:cNvPr id="3" name="Content Placeholder 2"/>
          <p:cNvSpPr>
            <a:spLocks noGrp="1"/>
          </p:cNvSpPr>
          <p:nvPr>
            <p:ph idx="1"/>
          </p:nvPr>
        </p:nvSpPr>
        <p:spPr/>
        <p:txBody>
          <a:bodyPr/>
          <a:lstStyle/>
          <a:p>
            <a:r>
              <a:rPr lang="en-US" dirty="0" smtClean="0"/>
              <a:t>Uptime of Corporate Systems</a:t>
            </a:r>
          </a:p>
          <a:p>
            <a:r>
              <a:rPr lang="en-US" dirty="0" smtClean="0"/>
              <a:t>Department Savings</a:t>
            </a:r>
          </a:p>
          <a:p>
            <a:r>
              <a:rPr lang="en-US" dirty="0" smtClean="0"/>
              <a:t>Return on Investment</a:t>
            </a:r>
          </a:p>
          <a:p>
            <a:r>
              <a:rPr lang="en-US" dirty="0" smtClean="0"/>
              <a:t>Limited </a:t>
            </a:r>
            <a:r>
              <a:rPr lang="en-US" dirty="0" smtClean="0"/>
              <a:t>Resources</a:t>
            </a:r>
            <a:endParaRPr lang="en-US" dirty="0" smtClean="0"/>
          </a:p>
        </p:txBody>
      </p:sp>
      <p:sp>
        <p:nvSpPr>
          <p:cNvPr id="5" name="Rectangle 4"/>
          <p:cNvSpPr/>
          <p:nvPr/>
        </p:nvSpPr>
        <p:spPr>
          <a:xfrm>
            <a:off x="381000" y="12192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TMGR.jpg"/>
          <p:cNvPicPr>
            <a:picLocks noChangeAspect="1"/>
          </p:cNvPicPr>
          <p:nvPr/>
        </p:nvPicPr>
        <p:blipFill>
          <a:blip r:embed="rId3" cstate="print">
            <a:lum bright="40000" contrast="-57000"/>
          </a:blip>
          <a:stretch>
            <a:fillRect/>
          </a:stretch>
        </p:blipFill>
        <p:spPr>
          <a:xfrm>
            <a:off x="304800" y="1295400"/>
            <a:ext cx="8524875" cy="5105400"/>
          </a:xfrm>
          <a:prstGeom prst="rect">
            <a:avLst/>
          </a:prstGeom>
        </p:spPr>
      </p:pic>
      <p:sp>
        <p:nvSpPr>
          <p:cNvPr id="2" name="Title 1"/>
          <p:cNvSpPr>
            <a:spLocks noGrp="1"/>
          </p:cNvSpPr>
          <p:nvPr>
            <p:ph type="title"/>
          </p:nvPr>
        </p:nvSpPr>
        <p:spPr/>
        <p:txBody>
          <a:bodyPr/>
          <a:lstStyle/>
          <a:p>
            <a:r>
              <a:rPr lang="en-US" dirty="0" smtClean="0"/>
              <a:t>IT </a:t>
            </a:r>
            <a:r>
              <a:rPr lang="en-US" dirty="0" smtClean="0"/>
              <a:t>Director (Continued)</a:t>
            </a:r>
            <a:endParaRPr lang="en-US" dirty="0"/>
          </a:p>
        </p:txBody>
      </p:sp>
      <p:sp>
        <p:nvSpPr>
          <p:cNvPr id="3" name="Content Placeholder 2"/>
          <p:cNvSpPr>
            <a:spLocks noGrp="1"/>
          </p:cNvSpPr>
          <p:nvPr>
            <p:ph idx="1"/>
          </p:nvPr>
        </p:nvSpPr>
        <p:spPr/>
        <p:txBody>
          <a:bodyPr/>
          <a:lstStyle/>
          <a:p>
            <a:r>
              <a:rPr lang="en-US" dirty="0" smtClean="0"/>
              <a:t>Regulatory </a:t>
            </a:r>
            <a:r>
              <a:rPr lang="en-US" dirty="0" smtClean="0"/>
              <a:t>Compliance</a:t>
            </a:r>
          </a:p>
          <a:p>
            <a:r>
              <a:rPr lang="en-US" dirty="0" smtClean="0"/>
              <a:t>Legal Compliance</a:t>
            </a:r>
          </a:p>
          <a:p>
            <a:r>
              <a:rPr lang="en-US" dirty="0" smtClean="0"/>
              <a:t>Corporate Policy Compliance</a:t>
            </a:r>
            <a:endParaRPr lang="en-US" dirty="0"/>
          </a:p>
        </p:txBody>
      </p:sp>
      <p:sp>
        <p:nvSpPr>
          <p:cNvPr id="5" name="Rectangle 4"/>
          <p:cNvSpPr/>
          <p:nvPr/>
        </p:nvSpPr>
        <p:spPr>
          <a:xfrm>
            <a:off x="381000" y="12192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Developer / Business Analyst</a:t>
            </a:r>
            <a:endParaRPr lang="en-US" dirty="0"/>
          </a:p>
        </p:txBody>
      </p:sp>
      <p:pic>
        <p:nvPicPr>
          <p:cNvPr id="4" name="Picture 3" descr="DEVELOPER.JPG"/>
          <p:cNvPicPr>
            <a:picLocks noChangeAspect="1"/>
          </p:cNvPicPr>
          <p:nvPr/>
        </p:nvPicPr>
        <p:blipFill>
          <a:blip r:embed="rId3" cstate="print"/>
          <a:stretch>
            <a:fillRect/>
          </a:stretch>
        </p:blipFill>
        <p:spPr>
          <a:xfrm>
            <a:off x="914400" y="1447800"/>
            <a:ext cx="7313023" cy="4778638"/>
          </a:xfrm>
          <a:prstGeom prst="rect">
            <a:avLst/>
          </a:prstGeom>
        </p:spPr>
      </p:pic>
      <p:sp>
        <p:nvSpPr>
          <p:cNvPr id="5" name="Rectangle 4"/>
          <p:cNvSpPr/>
          <p:nvPr/>
        </p:nvSpPr>
        <p:spPr>
          <a:xfrm>
            <a:off x="381000" y="12192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Tm="2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EVELOPER.JPG"/>
          <p:cNvPicPr>
            <a:picLocks noChangeAspect="1"/>
          </p:cNvPicPr>
          <p:nvPr/>
        </p:nvPicPr>
        <p:blipFill>
          <a:blip r:embed="rId3" cstate="print">
            <a:lum bright="40000" contrast="-40000"/>
          </a:blip>
          <a:stretch>
            <a:fillRect/>
          </a:stretch>
        </p:blipFill>
        <p:spPr>
          <a:xfrm>
            <a:off x="914400" y="1447800"/>
            <a:ext cx="7313023" cy="4778638"/>
          </a:xfrm>
          <a:prstGeom prst="rect">
            <a:avLst/>
          </a:prstGeom>
        </p:spPr>
      </p:pic>
      <p:sp>
        <p:nvSpPr>
          <p:cNvPr id="2" name="Title 1"/>
          <p:cNvSpPr>
            <a:spLocks noGrp="1"/>
          </p:cNvSpPr>
          <p:nvPr>
            <p:ph type="title"/>
          </p:nvPr>
        </p:nvSpPr>
        <p:spPr/>
        <p:txBody>
          <a:bodyPr/>
          <a:lstStyle/>
          <a:p>
            <a:r>
              <a:rPr lang="en-US" dirty="0" smtClean="0"/>
              <a:t>Developer / Business Analyst</a:t>
            </a:r>
            <a:endParaRPr lang="en-US" dirty="0"/>
          </a:p>
        </p:txBody>
      </p:sp>
      <p:sp>
        <p:nvSpPr>
          <p:cNvPr id="5" name="Content Placeholder 4"/>
          <p:cNvSpPr>
            <a:spLocks noGrp="1"/>
          </p:cNvSpPr>
          <p:nvPr>
            <p:ph idx="1"/>
          </p:nvPr>
        </p:nvSpPr>
        <p:spPr/>
        <p:txBody>
          <a:bodyPr/>
          <a:lstStyle/>
          <a:p>
            <a:r>
              <a:rPr lang="en-US" dirty="0" smtClean="0"/>
              <a:t>Anything that affects Project Dates and Project Costs</a:t>
            </a:r>
          </a:p>
          <a:p>
            <a:r>
              <a:rPr lang="en-US" dirty="0" smtClean="0"/>
              <a:t>Anything that affects project acceptance</a:t>
            </a:r>
          </a:p>
          <a:p>
            <a:r>
              <a:rPr lang="en-US" dirty="0" smtClean="0"/>
              <a:t>Personal Workstation Downtime</a:t>
            </a:r>
          </a:p>
          <a:p>
            <a:endParaRPr lang="en-US" dirty="0" smtClean="0"/>
          </a:p>
          <a:p>
            <a:r>
              <a:rPr lang="en-US" dirty="0" smtClean="0"/>
              <a:t>Get the security into the project on Day 1!</a:t>
            </a:r>
          </a:p>
          <a:p>
            <a:r>
              <a:rPr lang="en-US" dirty="0" smtClean="0"/>
              <a:t>Adding security after Day 1 costs money and time!</a:t>
            </a:r>
            <a:endParaRPr lang="en-US" dirty="0"/>
          </a:p>
        </p:txBody>
      </p:sp>
      <p:sp>
        <p:nvSpPr>
          <p:cNvPr id="6" name="Rectangle 5"/>
          <p:cNvSpPr/>
          <p:nvPr/>
        </p:nvSpPr>
        <p:spPr>
          <a:xfrm>
            <a:off x="381000" y="12192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3" descr="helpdesk.jpg"/>
          <p:cNvPicPr>
            <a:picLocks noChangeAspect="1"/>
          </p:cNvPicPr>
          <p:nvPr/>
        </p:nvPicPr>
        <p:blipFill>
          <a:blip r:embed="rId3" cstate="print">
            <a:lum/>
          </a:blip>
          <a:stretch>
            <a:fillRect/>
          </a:stretch>
        </p:blipFill>
        <p:spPr>
          <a:xfrm>
            <a:off x="381000" y="1143000"/>
            <a:ext cx="8391525" cy="5381625"/>
          </a:xfrm>
          <a:prstGeom prst="rect">
            <a:avLst/>
          </a:prstGeom>
          <a:noFill/>
          <a:ln>
            <a:noFill/>
          </a:ln>
        </p:spPr>
      </p:pic>
      <p:sp>
        <p:nvSpPr>
          <p:cNvPr id="2" name="Title 1"/>
          <p:cNvSpPr>
            <a:spLocks noGrp="1"/>
          </p:cNvSpPr>
          <p:nvPr>
            <p:ph type="title"/>
          </p:nvPr>
        </p:nvSpPr>
        <p:spPr/>
        <p:txBody>
          <a:bodyPr/>
          <a:lstStyle/>
          <a:p>
            <a:r>
              <a:rPr lang="en-US" dirty="0" smtClean="0"/>
              <a:t>Helpdesk</a:t>
            </a:r>
            <a:endParaRPr lang="en-US" dirty="0"/>
          </a:p>
        </p:txBody>
      </p:sp>
      <p:sp>
        <p:nvSpPr>
          <p:cNvPr id="5" name="Rectangle 4"/>
          <p:cNvSpPr/>
          <p:nvPr/>
        </p:nvSpPr>
        <p:spPr>
          <a:xfrm>
            <a:off x="381000" y="11430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Tm="2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3" descr="helpdesk.jpg"/>
          <p:cNvPicPr>
            <a:picLocks noChangeAspect="1"/>
          </p:cNvPicPr>
          <p:nvPr/>
        </p:nvPicPr>
        <p:blipFill>
          <a:blip r:embed="rId3" cstate="print">
            <a:lum bright="40000" contrast="-65000"/>
          </a:blip>
          <a:stretch>
            <a:fillRect/>
          </a:stretch>
        </p:blipFill>
        <p:spPr>
          <a:xfrm>
            <a:off x="381000" y="1143000"/>
            <a:ext cx="8391525" cy="5381625"/>
          </a:xfrm>
          <a:prstGeom prst="rect">
            <a:avLst/>
          </a:prstGeom>
          <a:noFill/>
          <a:ln>
            <a:noFill/>
          </a:ln>
        </p:spPr>
      </p:pic>
      <p:sp>
        <p:nvSpPr>
          <p:cNvPr id="2" name="Title 1"/>
          <p:cNvSpPr>
            <a:spLocks noGrp="1"/>
          </p:cNvSpPr>
          <p:nvPr>
            <p:ph type="title"/>
          </p:nvPr>
        </p:nvSpPr>
        <p:spPr/>
        <p:txBody>
          <a:bodyPr/>
          <a:lstStyle/>
          <a:p>
            <a:r>
              <a:rPr lang="en-US" dirty="0" smtClean="0"/>
              <a:t>Helpdesk</a:t>
            </a:r>
            <a:endParaRPr lang="en-US" dirty="0"/>
          </a:p>
        </p:txBody>
      </p:sp>
      <p:sp>
        <p:nvSpPr>
          <p:cNvPr id="5" name="Content Placeholder 4"/>
          <p:cNvSpPr>
            <a:spLocks noGrp="1"/>
          </p:cNvSpPr>
          <p:nvPr>
            <p:ph idx="1"/>
          </p:nvPr>
        </p:nvSpPr>
        <p:spPr/>
        <p:txBody>
          <a:bodyPr/>
          <a:lstStyle/>
          <a:p>
            <a:r>
              <a:rPr lang="en-US" dirty="0" smtClean="0"/>
              <a:t>Uptime of Corporate Systems</a:t>
            </a:r>
          </a:p>
          <a:p>
            <a:r>
              <a:rPr lang="en-US" dirty="0" err="1" smtClean="0"/>
              <a:t>Mimimizing</a:t>
            </a:r>
            <a:r>
              <a:rPr lang="en-US" dirty="0" smtClean="0"/>
              <a:t> effort of Security-Related tasks</a:t>
            </a:r>
          </a:p>
          <a:p>
            <a:r>
              <a:rPr lang="en-US" dirty="0" smtClean="0"/>
              <a:t>Compliance with Corporate Policies</a:t>
            </a:r>
          </a:p>
          <a:p>
            <a:r>
              <a:rPr lang="en-US" dirty="0" smtClean="0"/>
              <a:t>Personal Financial Incentives</a:t>
            </a:r>
          </a:p>
          <a:p>
            <a:endParaRPr lang="en-US" dirty="0" smtClean="0"/>
          </a:p>
          <a:p>
            <a:r>
              <a:rPr lang="en-US" dirty="0" smtClean="0"/>
              <a:t>Uptime of Personal System does not score high.</a:t>
            </a:r>
            <a:endParaRPr lang="en-US" dirty="0"/>
          </a:p>
        </p:txBody>
      </p:sp>
      <p:sp>
        <p:nvSpPr>
          <p:cNvPr id="7" name="Rectangle 6"/>
          <p:cNvSpPr/>
          <p:nvPr/>
        </p:nvSpPr>
        <p:spPr>
          <a:xfrm>
            <a:off x="381000" y="11430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Engineer</a:t>
            </a:r>
            <a:endParaRPr lang="en-US" dirty="0"/>
          </a:p>
        </p:txBody>
      </p:sp>
      <p:sp>
        <p:nvSpPr>
          <p:cNvPr id="5" name="Rectangle 4"/>
          <p:cNvSpPr/>
          <p:nvPr/>
        </p:nvSpPr>
        <p:spPr>
          <a:xfrm>
            <a:off x="381000" y="11430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engineer.jpg"/>
          <p:cNvPicPr>
            <a:picLocks noChangeAspect="1"/>
          </p:cNvPicPr>
          <p:nvPr/>
        </p:nvPicPr>
        <p:blipFill>
          <a:blip r:embed="rId3" cstate="print">
            <a:lum/>
          </a:blip>
          <a:stretch>
            <a:fillRect/>
          </a:stretch>
        </p:blipFill>
        <p:spPr>
          <a:xfrm>
            <a:off x="381000" y="1219200"/>
            <a:ext cx="8441317" cy="5299624"/>
          </a:xfrm>
          <a:prstGeom prst="rect">
            <a:avLst/>
          </a:prstGeom>
        </p:spPr>
      </p:pic>
    </p:spTree>
  </p:cSld>
  <p:clrMapOvr>
    <a:masterClrMapping/>
  </p:clrMapOvr>
  <p:transition advTm="2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Motivations for Security Awareness</a:t>
            </a:r>
            <a:endParaRPr lang="en-US" dirty="0"/>
          </a:p>
        </p:txBody>
      </p:sp>
      <p:sp>
        <p:nvSpPr>
          <p:cNvPr id="3" name="Content Placeholder 2"/>
          <p:cNvSpPr>
            <a:spLocks noGrp="1"/>
          </p:cNvSpPr>
          <p:nvPr>
            <p:ph idx="1"/>
          </p:nvPr>
        </p:nvSpPr>
        <p:spPr/>
        <p:txBody>
          <a:bodyPr>
            <a:normAutofit/>
          </a:bodyPr>
          <a:lstStyle/>
          <a:p>
            <a:r>
              <a:rPr lang="en-US" dirty="0" smtClean="0"/>
              <a:t>There are many roots for motivations that will affect behavior:</a:t>
            </a:r>
          </a:p>
          <a:p>
            <a:endParaRPr lang="en-US" dirty="0" smtClean="0"/>
          </a:p>
          <a:p>
            <a:endParaRPr lang="en-US" dirty="0" smtClean="0"/>
          </a:p>
          <a:p>
            <a:endParaRPr lang="en-US" dirty="0" smtClean="0"/>
          </a:p>
          <a:p>
            <a:r>
              <a:rPr lang="en-US" dirty="0" smtClean="0"/>
              <a:t>The goal is to influence behavior positively when your audience is faced with a decision that touches on security</a:t>
            </a:r>
            <a:endParaRPr lang="en-US" dirty="0"/>
          </a:p>
        </p:txBody>
      </p:sp>
      <p:graphicFrame>
        <p:nvGraphicFramePr>
          <p:cNvPr id="7" name="Table 6"/>
          <p:cNvGraphicFramePr>
            <a:graphicFrameLocks noGrp="1"/>
          </p:cNvGraphicFramePr>
          <p:nvPr/>
        </p:nvGraphicFramePr>
        <p:xfrm>
          <a:off x="1295400" y="2895600"/>
          <a:ext cx="7086600" cy="1295400"/>
        </p:xfrm>
        <a:graphic>
          <a:graphicData uri="http://schemas.openxmlformats.org/drawingml/2006/table">
            <a:tbl>
              <a:tblPr/>
              <a:tblGrid>
                <a:gridCol w="3629722"/>
                <a:gridCol w="3456878"/>
              </a:tblGrid>
              <a:tr h="431800">
                <a:tc>
                  <a:txBody>
                    <a:bodyPr/>
                    <a:lstStyle/>
                    <a:p>
                      <a:pPr marL="342900" marR="0" lvl="0" indent="-342900">
                        <a:lnSpc>
                          <a:spcPct val="115000"/>
                        </a:lnSpc>
                        <a:spcBef>
                          <a:spcPts val="0"/>
                        </a:spcBef>
                        <a:spcAft>
                          <a:spcPts val="0"/>
                        </a:spcAft>
                        <a:buFont typeface="Symbol"/>
                        <a:buChar char=""/>
                      </a:pPr>
                      <a:r>
                        <a:rPr lang="en-US" sz="2200" dirty="0">
                          <a:latin typeface="Arial Narrow" pitchFamily="34" charset="0"/>
                          <a:ea typeface="Calibri"/>
                          <a:cs typeface="Times New Roman"/>
                        </a:rPr>
                        <a:t>Financial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Symbol"/>
                        <a:buChar char=""/>
                      </a:pPr>
                      <a:r>
                        <a:rPr lang="en-US" sz="2200" dirty="0">
                          <a:latin typeface="Arial Narrow" pitchFamily="34" charset="0"/>
                          <a:ea typeface="Calibri"/>
                          <a:cs typeface="Times New Roman"/>
                        </a:rPr>
                        <a:t>Corporate Policy Compliance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800">
                <a:tc>
                  <a:txBody>
                    <a:bodyPr/>
                    <a:lstStyle/>
                    <a:p>
                      <a:pPr marL="342900" marR="0" lvl="0" indent="-342900">
                        <a:lnSpc>
                          <a:spcPct val="115000"/>
                        </a:lnSpc>
                        <a:spcBef>
                          <a:spcPts val="0"/>
                        </a:spcBef>
                        <a:spcAft>
                          <a:spcPts val="0"/>
                        </a:spcAft>
                        <a:buFont typeface="Symbol"/>
                        <a:buChar char=""/>
                      </a:pPr>
                      <a:r>
                        <a:rPr lang="en-US" sz="2200" dirty="0">
                          <a:latin typeface="Arial Narrow" pitchFamily="34" charset="0"/>
                          <a:ea typeface="Calibri"/>
                          <a:cs typeface="Times New Roman"/>
                        </a:rPr>
                        <a:t>Legal / Regulatory Compliance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Symbol"/>
                        <a:buChar char=""/>
                      </a:pPr>
                      <a:r>
                        <a:rPr lang="en-US" sz="2200" dirty="0">
                          <a:latin typeface="Arial Narrow" pitchFamily="34" charset="0"/>
                          <a:ea typeface="Calibri"/>
                          <a:cs typeface="Times New Roman"/>
                        </a:rPr>
                        <a:t>Productivity and Uptime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800">
                <a:tc>
                  <a:txBody>
                    <a:bodyPr/>
                    <a:lstStyle/>
                    <a:p>
                      <a:pPr marL="342900" marR="0" lvl="0" indent="-342900">
                        <a:lnSpc>
                          <a:spcPct val="115000"/>
                        </a:lnSpc>
                        <a:spcBef>
                          <a:spcPts val="0"/>
                        </a:spcBef>
                        <a:spcAft>
                          <a:spcPts val="0"/>
                        </a:spcAft>
                        <a:buFont typeface="Symbol"/>
                        <a:buChar char=""/>
                      </a:pPr>
                      <a:r>
                        <a:rPr lang="en-US" sz="2200">
                          <a:latin typeface="Arial Narrow" pitchFamily="34" charset="0"/>
                          <a:ea typeface="Calibri"/>
                          <a:cs typeface="Times New Roman"/>
                        </a:rPr>
                        <a:t>Intellectual Property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Symbol"/>
                        <a:buChar char=""/>
                      </a:pPr>
                      <a:r>
                        <a:rPr lang="en-US" sz="2200" dirty="0">
                          <a:latin typeface="Arial Narrow" pitchFamily="34" charset="0"/>
                          <a:ea typeface="Calibri"/>
                          <a:cs typeface="Times New Roman"/>
                        </a:rPr>
                        <a:t>Corporate Reputation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Rectangle 7"/>
          <p:cNvSpPr/>
          <p:nvPr/>
        </p:nvSpPr>
        <p:spPr>
          <a:xfrm>
            <a:off x="304800" y="12954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81000" y="6324600"/>
            <a:ext cx="8305800" cy="3810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ooter Placeholder 3"/>
          <p:cNvSpPr>
            <a:spLocks noGrp="1"/>
          </p:cNvSpPr>
          <p:nvPr>
            <p:ph type="ftr" sz="quarter" idx="10"/>
          </p:nvPr>
        </p:nvSpPr>
        <p:spPr>
          <a:xfrm>
            <a:off x="2133600" y="6324600"/>
            <a:ext cx="5029200" cy="381000"/>
          </a:xfrm>
          <a:noFill/>
        </p:spPr>
        <p:txBody>
          <a:bodyPr/>
          <a:lstStyle/>
          <a:p>
            <a:pPr algn="ctr"/>
            <a:r>
              <a:rPr lang="en-US" sz="1600" b="1" dirty="0">
                <a:solidFill>
                  <a:schemeClr val="bg1"/>
                </a:solidFill>
              </a:rPr>
              <a:t>SANS Technology Institute </a:t>
            </a:r>
            <a:r>
              <a:rPr lang="en-US" sz="1600" b="1" dirty="0" smtClean="0">
                <a:solidFill>
                  <a:schemeClr val="bg1"/>
                </a:solidFill>
              </a:rPr>
              <a:t>– April 2010</a:t>
            </a:r>
            <a:endParaRPr lang="en-US" sz="1600" b="1"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ngineer.jpg"/>
          <p:cNvPicPr>
            <a:picLocks noChangeAspect="1"/>
          </p:cNvPicPr>
          <p:nvPr/>
        </p:nvPicPr>
        <p:blipFill>
          <a:blip r:embed="rId3" cstate="print">
            <a:lum bright="50000"/>
          </a:blip>
          <a:stretch>
            <a:fillRect/>
          </a:stretch>
        </p:blipFill>
        <p:spPr>
          <a:xfrm>
            <a:off x="381000" y="1219200"/>
            <a:ext cx="8441317" cy="5299624"/>
          </a:xfrm>
          <a:prstGeom prst="rect">
            <a:avLst/>
          </a:prstGeom>
        </p:spPr>
      </p:pic>
      <p:sp>
        <p:nvSpPr>
          <p:cNvPr id="2" name="Title 1"/>
          <p:cNvSpPr>
            <a:spLocks noGrp="1"/>
          </p:cNvSpPr>
          <p:nvPr>
            <p:ph type="title"/>
          </p:nvPr>
        </p:nvSpPr>
        <p:spPr/>
        <p:txBody>
          <a:bodyPr/>
          <a:lstStyle/>
          <a:p>
            <a:r>
              <a:rPr lang="en-US" dirty="0" smtClean="0"/>
              <a:t>Engineer</a:t>
            </a:r>
            <a:endParaRPr lang="en-US" dirty="0"/>
          </a:p>
        </p:txBody>
      </p:sp>
      <p:sp>
        <p:nvSpPr>
          <p:cNvPr id="3" name="Content Placeholder 2"/>
          <p:cNvSpPr>
            <a:spLocks noGrp="1"/>
          </p:cNvSpPr>
          <p:nvPr>
            <p:ph idx="1"/>
          </p:nvPr>
        </p:nvSpPr>
        <p:spPr/>
        <p:txBody>
          <a:bodyPr/>
          <a:lstStyle/>
          <a:p>
            <a:r>
              <a:rPr lang="en-US" dirty="0" smtClean="0"/>
              <a:t>Protection of Intellectual Property</a:t>
            </a:r>
          </a:p>
          <a:p>
            <a:r>
              <a:rPr lang="en-US" dirty="0" smtClean="0"/>
              <a:t>Anything that affects Project delivery dates</a:t>
            </a:r>
          </a:p>
          <a:p>
            <a:r>
              <a:rPr lang="en-US" dirty="0" smtClean="0"/>
              <a:t>Anything that impedes project tasks</a:t>
            </a:r>
          </a:p>
          <a:p>
            <a:r>
              <a:rPr lang="en-US" dirty="0" smtClean="0"/>
              <a:t>Personal workstation downtime </a:t>
            </a:r>
          </a:p>
          <a:p>
            <a:r>
              <a:rPr lang="en-US" dirty="0" smtClean="0"/>
              <a:t>Improvement of the products or project deliverables under their responsibility</a:t>
            </a:r>
          </a:p>
          <a:p>
            <a:endParaRPr lang="en-US" dirty="0"/>
          </a:p>
        </p:txBody>
      </p:sp>
      <p:sp>
        <p:nvSpPr>
          <p:cNvPr id="6" name="Rectangle 5"/>
          <p:cNvSpPr/>
          <p:nvPr/>
        </p:nvSpPr>
        <p:spPr>
          <a:xfrm>
            <a:off x="381000" y="11430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Graphic Artist</a:t>
            </a:r>
            <a:endParaRPr lang="en-US" dirty="0"/>
          </a:p>
        </p:txBody>
      </p:sp>
      <p:pic>
        <p:nvPicPr>
          <p:cNvPr id="4" name="Picture 3" descr="graphic_artist.jpg"/>
          <p:cNvPicPr>
            <a:picLocks noChangeAspect="1"/>
          </p:cNvPicPr>
          <p:nvPr/>
        </p:nvPicPr>
        <p:blipFill>
          <a:blip r:embed="rId3" cstate="print"/>
          <a:stretch>
            <a:fillRect/>
          </a:stretch>
        </p:blipFill>
        <p:spPr>
          <a:xfrm>
            <a:off x="457200" y="1219200"/>
            <a:ext cx="8153400" cy="5119564"/>
          </a:xfrm>
          <a:prstGeom prst="rect">
            <a:avLst/>
          </a:prstGeom>
        </p:spPr>
      </p:pic>
      <p:sp>
        <p:nvSpPr>
          <p:cNvPr id="5" name="Rectangle 4"/>
          <p:cNvSpPr/>
          <p:nvPr/>
        </p:nvSpPr>
        <p:spPr>
          <a:xfrm>
            <a:off x="381000" y="11430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Tm="2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_artist.jpg"/>
          <p:cNvPicPr>
            <a:picLocks noChangeAspect="1"/>
          </p:cNvPicPr>
          <p:nvPr/>
        </p:nvPicPr>
        <p:blipFill>
          <a:blip r:embed="rId3" cstate="print">
            <a:lum bright="41000" contrast="-21000"/>
          </a:blip>
          <a:stretch>
            <a:fillRect/>
          </a:stretch>
        </p:blipFill>
        <p:spPr>
          <a:xfrm>
            <a:off x="457200" y="1219200"/>
            <a:ext cx="8153400" cy="5119564"/>
          </a:xfrm>
          <a:prstGeom prst="rect">
            <a:avLst/>
          </a:prstGeom>
        </p:spPr>
      </p:pic>
      <p:sp>
        <p:nvSpPr>
          <p:cNvPr id="2" name="Title 1"/>
          <p:cNvSpPr>
            <a:spLocks noGrp="1"/>
          </p:cNvSpPr>
          <p:nvPr>
            <p:ph type="title"/>
          </p:nvPr>
        </p:nvSpPr>
        <p:spPr/>
        <p:txBody>
          <a:bodyPr/>
          <a:lstStyle/>
          <a:p>
            <a:r>
              <a:rPr lang="en-US" dirty="0" smtClean="0"/>
              <a:t>Graphic Artist</a:t>
            </a:r>
            <a:endParaRPr lang="en-US" dirty="0"/>
          </a:p>
        </p:txBody>
      </p:sp>
      <p:sp>
        <p:nvSpPr>
          <p:cNvPr id="3" name="Content Placeholder 2"/>
          <p:cNvSpPr>
            <a:spLocks noGrp="1"/>
          </p:cNvSpPr>
          <p:nvPr>
            <p:ph idx="1"/>
          </p:nvPr>
        </p:nvSpPr>
        <p:spPr/>
        <p:txBody>
          <a:bodyPr/>
          <a:lstStyle/>
          <a:p>
            <a:r>
              <a:rPr lang="en-US" dirty="0" smtClean="0"/>
              <a:t>Again, project oriented</a:t>
            </a:r>
          </a:p>
          <a:p>
            <a:r>
              <a:rPr lang="en-US" dirty="0" smtClean="0"/>
              <a:t>In some cases are independent contractors</a:t>
            </a:r>
          </a:p>
          <a:p>
            <a:r>
              <a:rPr lang="en-US" dirty="0" smtClean="0"/>
              <a:t>Personal workstation downtime</a:t>
            </a:r>
          </a:p>
          <a:p>
            <a:r>
              <a:rPr lang="en-US" dirty="0" smtClean="0"/>
              <a:t>Confidentiality of the material currently being worked on</a:t>
            </a:r>
          </a:p>
          <a:p>
            <a:r>
              <a:rPr lang="en-US" dirty="0" smtClean="0"/>
              <a:t>Confidentiality of the material from past projects</a:t>
            </a:r>
          </a:p>
          <a:p>
            <a:pPr>
              <a:buNone/>
            </a:pPr>
            <a:endParaRPr lang="en-US" dirty="0"/>
          </a:p>
        </p:txBody>
      </p:sp>
      <p:sp>
        <p:nvSpPr>
          <p:cNvPr id="5" name="Rectangle 4"/>
          <p:cNvSpPr/>
          <p:nvPr/>
        </p:nvSpPr>
        <p:spPr>
          <a:xfrm>
            <a:off x="381000" y="11430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Salespeople</a:t>
            </a:r>
            <a:endParaRPr lang="en-US" dirty="0"/>
          </a:p>
        </p:txBody>
      </p:sp>
      <p:sp>
        <p:nvSpPr>
          <p:cNvPr id="4" name="Rectangle 3"/>
          <p:cNvSpPr/>
          <p:nvPr/>
        </p:nvSpPr>
        <p:spPr>
          <a:xfrm>
            <a:off x="381000" y="11430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salesperson2.jpg"/>
          <p:cNvPicPr>
            <a:picLocks noChangeAspect="1"/>
          </p:cNvPicPr>
          <p:nvPr/>
        </p:nvPicPr>
        <p:blipFill>
          <a:blip r:embed="rId3" cstate="print">
            <a:lum/>
          </a:blip>
          <a:srcRect t="9450" b="42242"/>
          <a:stretch>
            <a:fillRect/>
          </a:stretch>
        </p:blipFill>
        <p:spPr>
          <a:xfrm>
            <a:off x="457200" y="1219200"/>
            <a:ext cx="8153400" cy="5224967"/>
          </a:xfrm>
          <a:prstGeom prst="rect">
            <a:avLst/>
          </a:prstGeom>
        </p:spPr>
      </p:pic>
    </p:spTree>
  </p:cSld>
  <p:clrMapOvr>
    <a:masterClrMapping/>
  </p:clrMapOvr>
  <p:transition advTm="2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alesperson2.jpg"/>
          <p:cNvPicPr>
            <a:picLocks noChangeAspect="1"/>
          </p:cNvPicPr>
          <p:nvPr/>
        </p:nvPicPr>
        <p:blipFill>
          <a:blip r:embed="rId3" cstate="print">
            <a:lum bright="40000" contrast="-73000"/>
          </a:blip>
          <a:srcRect t="9450" b="42242"/>
          <a:stretch>
            <a:fillRect/>
          </a:stretch>
        </p:blipFill>
        <p:spPr>
          <a:xfrm>
            <a:off x="457200" y="1219200"/>
            <a:ext cx="8153400" cy="5224967"/>
          </a:xfrm>
          <a:prstGeom prst="rect">
            <a:avLst/>
          </a:prstGeom>
        </p:spPr>
      </p:pic>
      <p:sp>
        <p:nvSpPr>
          <p:cNvPr id="2" name="Title 1"/>
          <p:cNvSpPr>
            <a:spLocks noGrp="1"/>
          </p:cNvSpPr>
          <p:nvPr>
            <p:ph type="title"/>
          </p:nvPr>
        </p:nvSpPr>
        <p:spPr/>
        <p:txBody>
          <a:bodyPr/>
          <a:lstStyle/>
          <a:p>
            <a:r>
              <a:rPr lang="en-US" dirty="0" smtClean="0"/>
              <a:t>Salespeople</a:t>
            </a:r>
            <a:endParaRPr lang="en-US" dirty="0"/>
          </a:p>
        </p:txBody>
      </p:sp>
      <p:sp>
        <p:nvSpPr>
          <p:cNvPr id="3" name="Content Placeholder 2"/>
          <p:cNvSpPr>
            <a:spLocks noGrp="1"/>
          </p:cNvSpPr>
          <p:nvPr>
            <p:ph idx="1"/>
          </p:nvPr>
        </p:nvSpPr>
        <p:spPr/>
        <p:txBody>
          <a:bodyPr/>
          <a:lstStyle/>
          <a:p>
            <a:r>
              <a:rPr lang="en-US" dirty="0" smtClean="0"/>
              <a:t>Personal Incentives (Commission and Sales Targets).  This is the SINGLE motivator</a:t>
            </a:r>
          </a:p>
          <a:p>
            <a:r>
              <a:rPr lang="en-US" dirty="0" smtClean="0"/>
              <a:t>Personal Workstation Uptime</a:t>
            </a:r>
          </a:p>
          <a:p>
            <a:r>
              <a:rPr lang="en-US" dirty="0" smtClean="0"/>
              <a:t>Corporate System Uptime (email, CRM)</a:t>
            </a:r>
          </a:p>
          <a:p>
            <a:r>
              <a:rPr lang="en-US" dirty="0" smtClean="0"/>
              <a:t>Time without the supports for sales = time not earning money!</a:t>
            </a:r>
          </a:p>
          <a:p>
            <a:r>
              <a:rPr lang="en-US" dirty="0" smtClean="0"/>
              <a:t>Corporate Reputation</a:t>
            </a:r>
            <a:endParaRPr lang="en-US" dirty="0"/>
          </a:p>
        </p:txBody>
      </p:sp>
      <p:sp>
        <p:nvSpPr>
          <p:cNvPr id="5" name="Rectangle 4"/>
          <p:cNvSpPr/>
          <p:nvPr/>
        </p:nvSpPr>
        <p:spPr>
          <a:xfrm>
            <a:off x="381000" y="11430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Shop Floor</a:t>
            </a:r>
            <a:endParaRPr lang="en-US" dirty="0"/>
          </a:p>
        </p:txBody>
      </p:sp>
      <p:pic>
        <p:nvPicPr>
          <p:cNvPr id="4" name="Content Placeholder 3" descr="shopfloor.jpg"/>
          <p:cNvPicPr>
            <a:picLocks noGrp="1" noChangeAspect="1"/>
          </p:cNvPicPr>
          <p:nvPr>
            <p:ph idx="1"/>
          </p:nvPr>
        </p:nvPicPr>
        <p:blipFill>
          <a:blip r:embed="rId3" cstate="print"/>
          <a:stretch>
            <a:fillRect/>
          </a:stretch>
        </p:blipFill>
        <p:spPr>
          <a:xfrm>
            <a:off x="457200" y="1159655"/>
            <a:ext cx="8229600" cy="5356042"/>
          </a:xfrm>
        </p:spPr>
      </p:pic>
      <p:sp>
        <p:nvSpPr>
          <p:cNvPr id="5" name="Rectangle 4"/>
          <p:cNvSpPr/>
          <p:nvPr/>
        </p:nvSpPr>
        <p:spPr>
          <a:xfrm>
            <a:off x="381000" y="11430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Tm="2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hopfloor.jpg"/>
          <p:cNvPicPr>
            <a:picLocks noChangeAspect="1"/>
          </p:cNvPicPr>
          <p:nvPr/>
        </p:nvPicPr>
        <p:blipFill>
          <a:blip r:embed="rId3" cstate="print">
            <a:lum bright="60000" contrast="-65000"/>
          </a:blip>
          <a:stretch>
            <a:fillRect/>
          </a:stretch>
        </p:blipFill>
        <p:spPr>
          <a:xfrm>
            <a:off x="457200" y="1159655"/>
            <a:ext cx="8229600" cy="5356042"/>
          </a:xfrm>
          <a:prstGeom prst="rect">
            <a:avLst/>
          </a:prstGeom>
        </p:spPr>
      </p:pic>
      <p:sp>
        <p:nvSpPr>
          <p:cNvPr id="2" name="Title 1"/>
          <p:cNvSpPr>
            <a:spLocks noGrp="1"/>
          </p:cNvSpPr>
          <p:nvPr>
            <p:ph type="title"/>
          </p:nvPr>
        </p:nvSpPr>
        <p:spPr/>
        <p:txBody>
          <a:bodyPr/>
          <a:lstStyle/>
          <a:p>
            <a:r>
              <a:rPr lang="en-US" dirty="0" smtClean="0"/>
              <a:t>Shop Floor</a:t>
            </a:r>
            <a:endParaRPr lang="en-US" dirty="0"/>
          </a:p>
        </p:txBody>
      </p:sp>
      <p:sp>
        <p:nvSpPr>
          <p:cNvPr id="3" name="Content Placeholder 2"/>
          <p:cNvSpPr>
            <a:spLocks noGrp="1"/>
          </p:cNvSpPr>
          <p:nvPr>
            <p:ph idx="1"/>
          </p:nvPr>
        </p:nvSpPr>
        <p:spPr>
          <a:xfrm>
            <a:off x="457200" y="1447800"/>
            <a:ext cx="8229600" cy="5181600"/>
          </a:xfrm>
        </p:spPr>
        <p:txBody>
          <a:bodyPr>
            <a:normAutofit/>
          </a:bodyPr>
          <a:lstStyle/>
          <a:p>
            <a:r>
              <a:rPr lang="en-US" dirty="0" smtClean="0"/>
              <a:t>Compliance with Corporate Policies</a:t>
            </a:r>
          </a:p>
          <a:p>
            <a:r>
              <a:rPr lang="en-US" dirty="0" smtClean="0"/>
              <a:t>Corporate Reputation</a:t>
            </a:r>
          </a:p>
          <a:p>
            <a:r>
              <a:rPr lang="en-US" dirty="0" smtClean="0"/>
              <a:t>Personal Financial Incentives (contests can work well)</a:t>
            </a:r>
          </a:p>
          <a:p>
            <a:r>
              <a:rPr lang="en-US" dirty="0" smtClean="0"/>
              <a:t>Work security into the routine and job </a:t>
            </a:r>
            <a:r>
              <a:rPr lang="en-US" dirty="0" smtClean="0"/>
              <a:t>requirements</a:t>
            </a:r>
            <a:endParaRPr lang="en-US" dirty="0" smtClean="0"/>
          </a:p>
        </p:txBody>
      </p:sp>
      <p:sp>
        <p:nvSpPr>
          <p:cNvPr id="5" name="Rectangle 4"/>
          <p:cNvSpPr/>
          <p:nvPr/>
        </p:nvSpPr>
        <p:spPr>
          <a:xfrm>
            <a:off x="381000" y="11430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hopfloor.jpg"/>
          <p:cNvPicPr>
            <a:picLocks noChangeAspect="1"/>
          </p:cNvPicPr>
          <p:nvPr/>
        </p:nvPicPr>
        <p:blipFill>
          <a:blip r:embed="rId3" cstate="print">
            <a:lum bright="60000" contrast="-65000"/>
          </a:blip>
          <a:stretch>
            <a:fillRect/>
          </a:stretch>
        </p:blipFill>
        <p:spPr>
          <a:xfrm>
            <a:off x="457200" y="1159655"/>
            <a:ext cx="8229600" cy="5356042"/>
          </a:xfrm>
          <a:prstGeom prst="rect">
            <a:avLst/>
          </a:prstGeom>
        </p:spPr>
      </p:pic>
      <p:sp>
        <p:nvSpPr>
          <p:cNvPr id="2" name="Title 1"/>
          <p:cNvSpPr>
            <a:spLocks noGrp="1"/>
          </p:cNvSpPr>
          <p:nvPr>
            <p:ph type="title"/>
          </p:nvPr>
        </p:nvSpPr>
        <p:spPr/>
        <p:txBody>
          <a:bodyPr/>
          <a:lstStyle/>
          <a:p>
            <a:r>
              <a:rPr lang="en-US" dirty="0" smtClean="0"/>
              <a:t>Shop </a:t>
            </a:r>
            <a:r>
              <a:rPr lang="en-US" dirty="0" smtClean="0"/>
              <a:t>Floor (Continued)</a:t>
            </a:r>
            <a:endParaRPr lang="en-US" dirty="0"/>
          </a:p>
        </p:txBody>
      </p:sp>
      <p:sp>
        <p:nvSpPr>
          <p:cNvPr id="3" name="Content Placeholder 2"/>
          <p:cNvSpPr>
            <a:spLocks noGrp="1"/>
          </p:cNvSpPr>
          <p:nvPr>
            <p:ph idx="1"/>
          </p:nvPr>
        </p:nvSpPr>
        <p:spPr>
          <a:xfrm>
            <a:off x="457200" y="1447800"/>
            <a:ext cx="8229600" cy="5181600"/>
          </a:xfrm>
        </p:spPr>
        <p:txBody>
          <a:bodyPr>
            <a:normAutofit/>
          </a:bodyPr>
          <a:lstStyle/>
          <a:p>
            <a:r>
              <a:rPr lang="en-US" dirty="0" smtClean="0"/>
              <a:t>Things </a:t>
            </a:r>
            <a:r>
              <a:rPr lang="en-US" dirty="0" smtClean="0"/>
              <a:t>that don’t work:</a:t>
            </a:r>
          </a:p>
          <a:p>
            <a:pPr lvl="1"/>
            <a:r>
              <a:rPr lang="en-US" dirty="0" smtClean="0"/>
              <a:t>One-off or limited time security tasks</a:t>
            </a:r>
          </a:p>
          <a:p>
            <a:pPr lvl="1"/>
            <a:r>
              <a:rPr lang="en-US" dirty="0" smtClean="0"/>
              <a:t>Security tasks that take time away from work</a:t>
            </a:r>
          </a:p>
          <a:p>
            <a:r>
              <a:rPr lang="en-US" dirty="0" smtClean="0"/>
              <a:t>Security Tasks must have Perceived Value</a:t>
            </a:r>
            <a:endParaRPr lang="en-US" dirty="0"/>
          </a:p>
        </p:txBody>
      </p:sp>
      <p:sp>
        <p:nvSpPr>
          <p:cNvPr id="5" name="Rectangle 4"/>
          <p:cNvSpPr/>
          <p:nvPr/>
        </p:nvSpPr>
        <p:spPr>
          <a:xfrm>
            <a:off x="381000" y="11430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 Staff</a:t>
            </a:r>
            <a:endParaRPr lang="en-US" dirty="0"/>
          </a:p>
        </p:txBody>
      </p:sp>
      <p:pic>
        <p:nvPicPr>
          <p:cNvPr id="5" name="Picture 4" descr="regularfolks.jpg"/>
          <p:cNvPicPr>
            <a:picLocks noChangeAspect="1"/>
          </p:cNvPicPr>
          <p:nvPr/>
        </p:nvPicPr>
        <p:blipFill>
          <a:blip r:embed="rId3" cstate="print"/>
          <a:stretch>
            <a:fillRect/>
          </a:stretch>
        </p:blipFill>
        <p:spPr>
          <a:xfrm>
            <a:off x="457200" y="1143000"/>
            <a:ext cx="8229600" cy="5450053"/>
          </a:xfrm>
          <a:prstGeom prst="rect">
            <a:avLst/>
          </a:prstGeom>
        </p:spPr>
      </p:pic>
      <p:sp>
        <p:nvSpPr>
          <p:cNvPr id="4" name="Rectangle 3"/>
          <p:cNvSpPr/>
          <p:nvPr/>
        </p:nvSpPr>
        <p:spPr>
          <a:xfrm>
            <a:off x="381000" y="11430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Tm="2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gularfolks.jpg"/>
          <p:cNvPicPr>
            <a:picLocks noChangeAspect="1"/>
          </p:cNvPicPr>
          <p:nvPr/>
        </p:nvPicPr>
        <p:blipFill>
          <a:blip r:embed="rId3" cstate="print">
            <a:lum bright="50000" contrast="-50000"/>
          </a:blip>
          <a:stretch>
            <a:fillRect/>
          </a:stretch>
        </p:blipFill>
        <p:spPr>
          <a:xfrm>
            <a:off x="457200" y="1143000"/>
            <a:ext cx="8229600" cy="5450053"/>
          </a:xfrm>
          <a:prstGeom prst="rect">
            <a:avLst/>
          </a:prstGeom>
        </p:spPr>
      </p:pic>
      <p:sp>
        <p:nvSpPr>
          <p:cNvPr id="2" name="Title 1"/>
          <p:cNvSpPr>
            <a:spLocks noGrp="1"/>
          </p:cNvSpPr>
          <p:nvPr>
            <p:ph type="title"/>
          </p:nvPr>
        </p:nvSpPr>
        <p:spPr/>
        <p:txBody>
          <a:bodyPr/>
          <a:lstStyle/>
          <a:p>
            <a:r>
              <a:rPr lang="en-US" dirty="0" smtClean="0"/>
              <a:t>Support Staff</a:t>
            </a:r>
            <a:endParaRPr lang="en-US" dirty="0"/>
          </a:p>
        </p:txBody>
      </p:sp>
      <p:sp>
        <p:nvSpPr>
          <p:cNvPr id="3" name="Content Placeholder 2"/>
          <p:cNvSpPr>
            <a:spLocks noGrp="1"/>
          </p:cNvSpPr>
          <p:nvPr>
            <p:ph idx="1"/>
          </p:nvPr>
        </p:nvSpPr>
        <p:spPr/>
        <p:txBody>
          <a:bodyPr>
            <a:normAutofit/>
          </a:bodyPr>
          <a:lstStyle/>
          <a:p>
            <a:r>
              <a:rPr lang="en-US" dirty="0" smtClean="0"/>
              <a:t>Compliance with Corporate Policies</a:t>
            </a:r>
          </a:p>
          <a:p>
            <a:r>
              <a:rPr lang="en-US" dirty="0" smtClean="0"/>
              <a:t>Corporate Reputation</a:t>
            </a:r>
          </a:p>
          <a:p>
            <a:r>
              <a:rPr lang="en-US" dirty="0" smtClean="0"/>
              <a:t>Personal Financial Incentives (contests can work well)</a:t>
            </a:r>
          </a:p>
          <a:p>
            <a:r>
              <a:rPr lang="en-US" dirty="0" smtClean="0"/>
              <a:t>Work security into the job requirements</a:t>
            </a:r>
          </a:p>
          <a:p>
            <a:pPr>
              <a:buNone/>
            </a:pPr>
            <a:endParaRPr lang="en-US" dirty="0"/>
          </a:p>
        </p:txBody>
      </p:sp>
      <p:sp>
        <p:nvSpPr>
          <p:cNvPr id="5" name="Rectangle 4"/>
          <p:cNvSpPr/>
          <p:nvPr/>
        </p:nvSpPr>
        <p:spPr>
          <a:xfrm>
            <a:off x="381000" y="11430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Message is NOT One Size Fits All</a:t>
            </a:r>
            <a:endParaRPr lang="en-US" dirty="0"/>
          </a:p>
        </p:txBody>
      </p:sp>
      <p:sp>
        <p:nvSpPr>
          <p:cNvPr id="3" name="Content Placeholder 2"/>
          <p:cNvSpPr>
            <a:spLocks noGrp="1"/>
          </p:cNvSpPr>
          <p:nvPr>
            <p:ph idx="1"/>
          </p:nvPr>
        </p:nvSpPr>
        <p:spPr/>
        <p:txBody>
          <a:bodyPr/>
          <a:lstStyle/>
          <a:p>
            <a:r>
              <a:rPr lang="en-US" sz="3600" dirty="0" smtClean="0"/>
              <a:t>Every Audience will have different “hot buttons” and motivators</a:t>
            </a:r>
          </a:p>
          <a:p>
            <a:r>
              <a:rPr lang="en-US" sz="3600" dirty="0" smtClean="0"/>
              <a:t>Know your audience, speak their language</a:t>
            </a:r>
          </a:p>
          <a:p>
            <a:r>
              <a:rPr lang="en-US" sz="3600" dirty="0" smtClean="0"/>
              <a:t>Who is your audience today ?</a:t>
            </a:r>
          </a:p>
          <a:p>
            <a:r>
              <a:rPr lang="en-US" sz="3600" dirty="0" smtClean="0"/>
              <a:t>What motivates them ?</a:t>
            </a:r>
          </a:p>
          <a:p>
            <a:endParaRPr lang="en-US" dirty="0"/>
          </a:p>
        </p:txBody>
      </p:sp>
      <p:sp>
        <p:nvSpPr>
          <p:cNvPr id="4" name="Rectangle 3"/>
          <p:cNvSpPr/>
          <p:nvPr/>
        </p:nvSpPr>
        <p:spPr>
          <a:xfrm>
            <a:off x="304800" y="12954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81000" y="6324600"/>
            <a:ext cx="8305800" cy="3810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3"/>
          <p:cNvSpPr>
            <a:spLocks noGrp="1"/>
          </p:cNvSpPr>
          <p:nvPr>
            <p:ph type="ftr" sz="quarter" idx="10"/>
          </p:nvPr>
        </p:nvSpPr>
        <p:spPr>
          <a:xfrm>
            <a:off x="2133600" y="6324600"/>
            <a:ext cx="5029200" cy="381000"/>
          </a:xfrm>
          <a:noFill/>
        </p:spPr>
        <p:txBody>
          <a:bodyPr/>
          <a:lstStyle/>
          <a:p>
            <a:pPr algn="ctr"/>
            <a:r>
              <a:rPr lang="en-US" sz="1600" b="1" dirty="0">
                <a:solidFill>
                  <a:schemeClr val="bg1"/>
                </a:solidFill>
              </a:rPr>
              <a:t>SANS Technology Institute </a:t>
            </a:r>
            <a:r>
              <a:rPr lang="en-US" sz="1600" b="1" dirty="0" smtClean="0">
                <a:solidFill>
                  <a:schemeClr val="bg1"/>
                </a:solidFill>
              </a:rPr>
              <a:t>– April 2010</a:t>
            </a:r>
            <a:endParaRPr lang="en-US" sz="1600" b="1" dirty="0">
              <a:solidFill>
                <a:schemeClr val="bg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gularfolks.jpg"/>
          <p:cNvPicPr>
            <a:picLocks noChangeAspect="1"/>
          </p:cNvPicPr>
          <p:nvPr/>
        </p:nvPicPr>
        <p:blipFill>
          <a:blip r:embed="rId3" cstate="print">
            <a:lum bright="50000" contrast="-50000"/>
          </a:blip>
          <a:stretch>
            <a:fillRect/>
          </a:stretch>
        </p:blipFill>
        <p:spPr>
          <a:xfrm>
            <a:off x="457200" y="1143000"/>
            <a:ext cx="8229600" cy="5450053"/>
          </a:xfrm>
          <a:prstGeom prst="rect">
            <a:avLst/>
          </a:prstGeom>
        </p:spPr>
      </p:pic>
      <p:sp>
        <p:nvSpPr>
          <p:cNvPr id="2" name="Title 1"/>
          <p:cNvSpPr>
            <a:spLocks noGrp="1"/>
          </p:cNvSpPr>
          <p:nvPr>
            <p:ph type="title"/>
          </p:nvPr>
        </p:nvSpPr>
        <p:spPr/>
        <p:txBody>
          <a:bodyPr/>
          <a:lstStyle/>
          <a:p>
            <a:r>
              <a:rPr lang="en-US" dirty="0" smtClean="0"/>
              <a:t>Support Staff</a:t>
            </a:r>
            <a:endParaRPr lang="en-US" dirty="0"/>
          </a:p>
        </p:txBody>
      </p:sp>
      <p:sp>
        <p:nvSpPr>
          <p:cNvPr id="3" name="Content Placeholder 2"/>
          <p:cNvSpPr>
            <a:spLocks noGrp="1"/>
          </p:cNvSpPr>
          <p:nvPr>
            <p:ph idx="1"/>
          </p:nvPr>
        </p:nvSpPr>
        <p:spPr/>
        <p:txBody>
          <a:bodyPr>
            <a:normAutofit/>
          </a:bodyPr>
          <a:lstStyle/>
          <a:p>
            <a:r>
              <a:rPr lang="en-US" dirty="0" smtClean="0"/>
              <a:t>Again, Things </a:t>
            </a:r>
            <a:r>
              <a:rPr lang="en-US" dirty="0" smtClean="0"/>
              <a:t>that don’t work:</a:t>
            </a:r>
          </a:p>
          <a:p>
            <a:pPr lvl="1"/>
            <a:r>
              <a:rPr lang="en-US" dirty="0" smtClean="0"/>
              <a:t>One-off or limited time security tasks</a:t>
            </a:r>
          </a:p>
          <a:p>
            <a:r>
              <a:rPr lang="en-US" dirty="0" smtClean="0"/>
              <a:t>Security Tasks must have Perceived Value</a:t>
            </a:r>
          </a:p>
          <a:p>
            <a:endParaRPr lang="en-US" dirty="0"/>
          </a:p>
        </p:txBody>
      </p:sp>
      <p:sp>
        <p:nvSpPr>
          <p:cNvPr id="5" name="Rectangle 4"/>
          <p:cNvSpPr/>
          <p:nvPr/>
        </p:nvSpPr>
        <p:spPr>
          <a:xfrm>
            <a:off x="381000" y="11430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un_flags.jpg"/>
          <p:cNvPicPr>
            <a:picLocks noChangeAspect="1"/>
          </p:cNvPicPr>
          <p:nvPr/>
        </p:nvPicPr>
        <p:blipFill>
          <a:blip r:embed="rId3" cstate="print">
            <a:lum bright="-10000" contrast="15000"/>
          </a:blip>
          <a:stretch>
            <a:fillRect/>
          </a:stretch>
        </p:blipFill>
        <p:spPr>
          <a:xfrm>
            <a:off x="-8092" y="0"/>
            <a:ext cx="9160184" cy="6858000"/>
          </a:xfrm>
          <a:prstGeom prst="rect">
            <a:avLst/>
          </a:prstGeom>
        </p:spPr>
      </p:pic>
      <p:sp>
        <p:nvSpPr>
          <p:cNvPr id="10" name="TextBox 9"/>
          <p:cNvSpPr txBox="1"/>
          <p:nvPr/>
        </p:nvSpPr>
        <p:spPr>
          <a:xfrm>
            <a:off x="990600" y="4876800"/>
            <a:ext cx="7086600" cy="1754326"/>
          </a:xfrm>
          <a:prstGeom prst="rect">
            <a:avLst/>
          </a:prstGeom>
          <a:noFill/>
        </p:spPr>
        <p:txBody>
          <a:bodyPr wrap="square" rtlCol="0">
            <a:spAutoFit/>
          </a:bodyPr>
          <a:lstStyle/>
          <a:p>
            <a:pPr algn="ctr"/>
            <a:r>
              <a:rPr lang="en-US" sz="3600" b="1" dirty="0" smtClean="0">
                <a:solidFill>
                  <a:schemeClr val="bg1"/>
                </a:solidFill>
                <a:latin typeface="Calibri" pitchFamily="34" charset="0"/>
              </a:rPr>
              <a:t>Know Your Audience</a:t>
            </a:r>
          </a:p>
          <a:p>
            <a:pPr algn="ctr"/>
            <a:r>
              <a:rPr lang="en-US" sz="3600" b="1" dirty="0" smtClean="0">
                <a:solidFill>
                  <a:schemeClr val="bg1"/>
                </a:solidFill>
                <a:latin typeface="Calibri" pitchFamily="34" charset="0"/>
              </a:rPr>
              <a:t>Speak Their Language</a:t>
            </a:r>
          </a:p>
          <a:p>
            <a:pPr algn="ctr"/>
            <a:r>
              <a:rPr lang="en-US" sz="3600" b="1" dirty="0" smtClean="0">
                <a:solidFill>
                  <a:schemeClr val="bg1"/>
                </a:solidFill>
                <a:latin typeface="Calibri" pitchFamily="34" charset="0"/>
              </a:rPr>
              <a:t>Get Your Message Across</a:t>
            </a:r>
            <a:endParaRPr lang="en-US" sz="3600" b="1" dirty="0">
              <a:solidFill>
                <a:schemeClr val="bg1"/>
              </a:solidFill>
              <a:latin typeface="Calibri" pitchFamily="34" charset="0"/>
            </a:endParaRPr>
          </a:p>
        </p:txBody>
      </p:sp>
      <p:sp>
        <p:nvSpPr>
          <p:cNvPr id="13" name="TextBox 12"/>
          <p:cNvSpPr txBox="1"/>
          <p:nvPr/>
        </p:nvSpPr>
        <p:spPr>
          <a:xfrm>
            <a:off x="0" y="228600"/>
            <a:ext cx="9144000" cy="677108"/>
          </a:xfrm>
          <a:prstGeom prst="rect">
            <a:avLst/>
          </a:prstGeom>
          <a:noFill/>
        </p:spPr>
        <p:txBody>
          <a:bodyPr wrap="square" rtlCol="0">
            <a:spAutoFit/>
          </a:bodyPr>
          <a:lstStyle/>
          <a:p>
            <a:pPr algn="ctr"/>
            <a:r>
              <a:rPr lang="en-US" sz="3800" b="1" dirty="0" smtClean="0">
                <a:solidFill>
                  <a:schemeClr val="bg1"/>
                </a:solidFill>
              </a:rPr>
              <a:t>Security Awareness is NOT One Size Fits All</a:t>
            </a:r>
            <a:endParaRPr lang="en-US" sz="3800" b="1"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Can you Phrase Your Message?</a:t>
            </a:r>
            <a:endParaRPr lang="en-US" dirty="0"/>
          </a:p>
        </p:txBody>
      </p:sp>
      <p:sp>
        <p:nvSpPr>
          <p:cNvPr id="3" name="Content Placeholder 2"/>
          <p:cNvSpPr>
            <a:spLocks noGrp="1"/>
          </p:cNvSpPr>
          <p:nvPr>
            <p:ph idx="1"/>
          </p:nvPr>
        </p:nvSpPr>
        <p:spPr>
          <a:xfrm>
            <a:off x="457200" y="1447800"/>
            <a:ext cx="8229600" cy="5410200"/>
          </a:xfrm>
        </p:spPr>
        <p:txBody>
          <a:bodyPr>
            <a:normAutofit/>
          </a:bodyPr>
          <a:lstStyle/>
          <a:p>
            <a:r>
              <a:rPr lang="en-US" sz="3600" dirty="0" smtClean="0"/>
              <a:t>Use stories whenever possible - 2 minutes </a:t>
            </a:r>
            <a:r>
              <a:rPr lang="en-US" sz="3600" dirty="0" smtClean="0"/>
              <a:t>is </a:t>
            </a:r>
            <a:r>
              <a:rPr lang="en-US" sz="3600" dirty="0" smtClean="0"/>
              <a:t>too long</a:t>
            </a:r>
          </a:p>
          <a:p>
            <a:r>
              <a:rPr lang="en-US" sz="3600" dirty="0" smtClean="0"/>
              <a:t>Contests (with prizes)</a:t>
            </a:r>
          </a:p>
          <a:p>
            <a:r>
              <a:rPr lang="en-US" sz="3600" dirty="0" smtClean="0"/>
              <a:t>Posters, Login Splash Screens</a:t>
            </a:r>
          </a:p>
          <a:p>
            <a:r>
              <a:rPr lang="en-US" sz="3600" dirty="0" smtClean="0"/>
              <a:t>Formal Training</a:t>
            </a:r>
          </a:p>
          <a:p>
            <a:r>
              <a:rPr lang="en-US" sz="3600" dirty="0" smtClean="0"/>
              <a:t>Use Graphics, use multiple media</a:t>
            </a:r>
          </a:p>
          <a:p>
            <a:pPr>
              <a:buNone/>
            </a:pPr>
            <a:endParaRPr lang="en-US" dirty="0" smtClean="0"/>
          </a:p>
        </p:txBody>
      </p:sp>
      <p:sp>
        <p:nvSpPr>
          <p:cNvPr id="4" name="Rectangle 3"/>
          <p:cNvSpPr/>
          <p:nvPr/>
        </p:nvSpPr>
        <p:spPr>
          <a:xfrm>
            <a:off x="304800" y="12954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81000" y="6324600"/>
            <a:ext cx="8305800" cy="3810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3"/>
          <p:cNvSpPr>
            <a:spLocks noGrp="1"/>
          </p:cNvSpPr>
          <p:nvPr>
            <p:ph type="ftr" sz="quarter" idx="10"/>
          </p:nvPr>
        </p:nvSpPr>
        <p:spPr>
          <a:xfrm>
            <a:off x="2133600" y="6324600"/>
            <a:ext cx="5029200" cy="381000"/>
          </a:xfrm>
          <a:noFill/>
        </p:spPr>
        <p:txBody>
          <a:bodyPr/>
          <a:lstStyle/>
          <a:p>
            <a:pPr algn="ctr"/>
            <a:r>
              <a:rPr lang="en-US" sz="1600" b="1" dirty="0">
                <a:solidFill>
                  <a:schemeClr val="bg1"/>
                </a:solidFill>
              </a:rPr>
              <a:t>SANS Technology Institute </a:t>
            </a:r>
            <a:r>
              <a:rPr lang="en-US" sz="1600" b="1" dirty="0" smtClean="0">
                <a:solidFill>
                  <a:schemeClr val="bg1"/>
                </a:solidFill>
              </a:rPr>
              <a:t>– April 2010</a:t>
            </a:r>
            <a:endParaRPr lang="en-US" sz="1600" b="1"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 Motivators Apply?</a:t>
            </a:r>
            <a:endParaRPr lang="en-US" dirty="0"/>
          </a:p>
        </p:txBody>
      </p:sp>
      <p:sp>
        <p:nvSpPr>
          <p:cNvPr id="3" name="Content Placeholder 2"/>
          <p:cNvSpPr>
            <a:spLocks noGrp="1"/>
          </p:cNvSpPr>
          <p:nvPr>
            <p:ph idx="1"/>
          </p:nvPr>
        </p:nvSpPr>
        <p:spPr/>
        <p:txBody>
          <a:bodyPr/>
          <a:lstStyle/>
          <a:p>
            <a:r>
              <a:rPr lang="en-US" dirty="0" smtClean="0"/>
              <a:t>Let’s discuss motivators by job </a:t>
            </a:r>
            <a:r>
              <a:rPr lang="en-US" dirty="0" smtClean="0"/>
              <a:t>function</a:t>
            </a:r>
            <a:endParaRPr lang="en-US" dirty="0" smtClean="0"/>
          </a:p>
          <a:p>
            <a:r>
              <a:rPr lang="en-US" dirty="0" smtClean="0"/>
              <a:t>For each Job, we’ll discuss what applies and why</a:t>
            </a:r>
          </a:p>
          <a:p>
            <a:r>
              <a:rPr lang="en-US" dirty="0" smtClean="0"/>
              <a:t>Special case: email</a:t>
            </a:r>
            <a:endParaRPr lang="en-US" dirty="0"/>
          </a:p>
        </p:txBody>
      </p:sp>
      <p:sp>
        <p:nvSpPr>
          <p:cNvPr id="4" name="Rectangle 3"/>
          <p:cNvSpPr/>
          <p:nvPr/>
        </p:nvSpPr>
        <p:spPr>
          <a:xfrm>
            <a:off x="381000" y="6324600"/>
            <a:ext cx="8305800" cy="3810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3"/>
          <p:cNvSpPr>
            <a:spLocks noGrp="1"/>
          </p:cNvSpPr>
          <p:nvPr>
            <p:ph type="ftr" sz="quarter" idx="10"/>
          </p:nvPr>
        </p:nvSpPr>
        <p:spPr>
          <a:xfrm>
            <a:off x="2133600" y="6324600"/>
            <a:ext cx="5029200" cy="381000"/>
          </a:xfrm>
          <a:noFill/>
        </p:spPr>
        <p:txBody>
          <a:bodyPr/>
          <a:lstStyle/>
          <a:p>
            <a:pPr algn="ctr"/>
            <a:r>
              <a:rPr lang="en-US" sz="1600" b="1" dirty="0">
                <a:solidFill>
                  <a:schemeClr val="bg1"/>
                </a:solidFill>
              </a:rPr>
              <a:t>SANS Technology Institute </a:t>
            </a:r>
            <a:r>
              <a:rPr lang="en-US" sz="1600" b="1" dirty="0" smtClean="0">
                <a:solidFill>
                  <a:schemeClr val="bg1"/>
                </a:solidFill>
              </a:rPr>
              <a:t>– April 2010</a:t>
            </a:r>
            <a:endParaRPr lang="en-US" sz="1600" b="1" dirty="0">
              <a:solidFill>
                <a:schemeClr val="bg1"/>
              </a:solidFill>
            </a:endParaRPr>
          </a:p>
        </p:txBody>
      </p:sp>
      <p:sp>
        <p:nvSpPr>
          <p:cNvPr id="6" name="Rectangle 5"/>
          <p:cNvSpPr/>
          <p:nvPr/>
        </p:nvSpPr>
        <p:spPr>
          <a:xfrm>
            <a:off x="304800" y="12954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Senior Management</a:t>
            </a:r>
            <a:endParaRPr lang="en-US" dirty="0"/>
          </a:p>
        </p:txBody>
      </p:sp>
      <p:pic>
        <p:nvPicPr>
          <p:cNvPr id="4" name="Content Placeholder 3" descr="srmgr.jpg"/>
          <p:cNvPicPr>
            <a:picLocks noGrp="1" noChangeAspect="1"/>
          </p:cNvPicPr>
          <p:nvPr>
            <p:ph idx="1"/>
          </p:nvPr>
        </p:nvPicPr>
        <p:blipFill>
          <a:blip r:embed="rId3" cstate="print"/>
          <a:stretch>
            <a:fillRect/>
          </a:stretch>
        </p:blipFill>
        <p:spPr>
          <a:xfrm>
            <a:off x="457200" y="1283965"/>
            <a:ext cx="8305800" cy="5116835"/>
          </a:xfrm>
        </p:spPr>
      </p:pic>
      <p:sp>
        <p:nvSpPr>
          <p:cNvPr id="5" name="Rectangle 4"/>
          <p:cNvSpPr/>
          <p:nvPr/>
        </p:nvSpPr>
        <p:spPr>
          <a:xfrm>
            <a:off x="457200" y="12192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Tm="2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rmgr.jpg"/>
          <p:cNvPicPr>
            <a:picLocks noChangeAspect="1"/>
          </p:cNvPicPr>
          <p:nvPr/>
        </p:nvPicPr>
        <p:blipFill>
          <a:blip r:embed="rId3" cstate="print">
            <a:lum bright="60000" contrast="-40000"/>
          </a:blip>
          <a:stretch>
            <a:fillRect/>
          </a:stretch>
        </p:blipFill>
        <p:spPr>
          <a:xfrm>
            <a:off x="457200" y="1283965"/>
            <a:ext cx="8229600" cy="5116835"/>
          </a:xfrm>
          <a:prstGeom prst="rect">
            <a:avLst/>
          </a:prstGeom>
        </p:spPr>
      </p:pic>
      <p:sp>
        <p:nvSpPr>
          <p:cNvPr id="2" name="Title 1"/>
          <p:cNvSpPr>
            <a:spLocks noGrp="1"/>
          </p:cNvSpPr>
          <p:nvPr>
            <p:ph type="title"/>
          </p:nvPr>
        </p:nvSpPr>
        <p:spPr/>
        <p:txBody>
          <a:bodyPr/>
          <a:lstStyle/>
          <a:p>
            <a:r>
              <a:rPr lang="en-US" dirty="0" smtClean="0"/>
              <a:t>Senior Management</a:t>
            </a:r>
            <a:endParaRPr lang="en-US" dirty="0"/>
          </a:p>
        </p:txBody>
      </p:sp>
      <p:sp>
        <p:nvSpPr>
          <p:cNvPr id="3" name="Content Placeholder 2"/>
          <p:cNvSpPr>
            <a:spLocks noGrp="1"/>
          </p:cNvSpPr>
          <p:nvPr>
            <p:ph idx="1"/>
          </p:nvPr>
        </p:nvSpPr>
        <p:spPr/>
        <p:txBody>
          <a:bodyPr>
            <a:normAutofit lnSpcReduction="10000"/>
          </a:bodyPr>
          <a:lstStyle/>
          <a:p>
            <a:pPr lvl="0">
              <a:defRPr/>
            </a:pPr>
            <a:r>
              <a:rPr lang="en-US" dirty="0" smtClean="0"/>
              <a:t>Corporate Profits (Shareholder Value)</a:t>
            </a:r>
          </a:p>
          <a:p>
            <a:pPr lvl="0">
              <a:defRPr/>
            </a:pPr>
            <a:r>
              <a:rPr lang="en-US" dirty="0" smtClean="0"/>
              <a:t>Corporate Savings (Shareholder Value)</a:t>
            </a:r>
          </a:p>
          <a:p>
            <a:pPr lvl="0">
              <a:defRPr/>
            </a:pPr>
            <a:r>
              <a:rPr lang="en-US" dirty="0" smtClean="0"/>
              <a:t>Profits + Savings can often reflect to Personal Financial Incentives</a:t>
            </a:r>
          </a:p>
          <a:p>
            <a:pPr lvl="0">
              <a:defRPr/>
            </a:pPr>
            <a:r>
              <a:rPr lang="en-US" dirty="0" smtClean="0"/>
              <a:t>Regulatory Compliance</a:t>
            </a:r>
          </a:p>
          <a:p>
            <a:pPr lvl="0">
              <a:defRPr/>
            </a:pPr>
            <a:r>
              <a:rPr lang="en-US" dirty="0" smtClean="0"/>
              <a:t>Avoidance of Lawsuits</a:t>
            </a:r>
          </a:p>
          <a:p>
            <a:pPr lvl="0">
              <a:defRPr/>
            </a:pPr>
            <a:r>
              <a:rPr lang="en-US" dirty="0" smtClean="0"/>
              <a:t>Corporate Reputation</a:t>
            </a:r>
          </a:p>
          <a:p>
            <a:pPr lvl="0">
              <a:defRPr/>
            </a:pPr>
            <a:r>
              <a:rPr lang="en-US" dirty="0" smtClean="0"/>
              <a:t>News Stories affecting other Companies</a:t>
            </a:r>
          </a:p>
        </p:txBody>
      </p:sp>
      <p:sp>
        <p:nvSpPr>
          <p:cNvPr id="5" name="Rectangle 4"/>
          <p:cNvSpPr/>
          <p:nvPr/>
        </p:nvSpPr>
        <p:spPr>
          <a:xfrm>
            <a:off x="457200" y="12192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Manager / Business Unit Leader</a:t>
            </a:r>
            <a:endParaRPr lang="en-US" dirty="0"/>
          </a:p>
        </p:txBody>
      </p:sp>
      <p:pic>
        <p:nvPicPr>
          <p:cNvPr id="4" name="Picture 3" descr="MGR.jpg"/>
          <p:cNvPicPr>
            <a:picLocks noChangeAspect="1"/>
          </p:cNvPicPr>
          <p:nvPr/>
        </p:nvPicPr>
        <p:blipFill>
          <a:blip r:embed="rId3" cstate="print"/>
          <a:stretch>
            <a:fillRect/>
          </a:stretch>
        </p:blipFill>
        <p:spPr>
          <a:xfrm>
            <a:off x="584336" y="1143000"/>
            <a:ext cx="8026264" cy="5266355"/>
          </a:xfrm>
          <a:prstGeom prst="rect">
            <a:avLst/>
          </a:prstGeom>
        </p:spPr>
      </p:pic>
      <p:sp>
        <p:nvSpPr>
          <p:cNvPr id="5" name="Rectangle 4"/>
          <p:cNvSpPr/>
          <p:nvPr/>
        </p:nvSpPr>
        <p:spPr>
          <a:xfrm>
            <a:off x="381000" y="11430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Tm="2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GR.jpg"/>
          <p:cNvPicPr>
            <a:picLocks noChangeAspect="1"/>
          </p:cNvPicPr>
          <p:nvPr/>
        </p:nvPicPr>
        <p:blipFill>
          <a:blip r:embed="rId3" cstate="print">
            <a:lum bright="50000" contrast="-20000"/>
          </a:blip>
          <a:stretch>
            <a:fillRect/>
          </a:stretch>
        </p:blipFill>
        <p:spPr>
          <a:xfrm>
            <a:off x="584336" y="1143000"/>
            <a:ext cx="8026264" cy="5266355"/>
          </a:xfrm>
          <a:prstGeom prst="rect">
            <a:avLst/>
          </a:prstGeom>
        </p:spPr>
      </p:pic>
      <p:sp>
        <p:nvSpPr>
          <p:cNvPr id="3" name="Content Placeholder 2"/>
          <p:cNvSpPr>
            <a:spLocks noGrp="1"/>
          </p:cNvSpPr>
          <p:nvPr>
            <p:ph idx="1"/>
          </p:nvPr>
        </p:nvSpPr>
        <p:spPr/>
        <p:txBody>
          <a:bodyPr>
            <a:normAutofit lnSpcReduction="10000"/>
          </a:bodyPr>
          <a:lstStyle/>
          <a:p>
            <a:r>
              <a:rPr lang="en-US" dirty="0" smtClean="0"/>
              <a:t>Department Profit</a:t>
            </a:r>
          </a:p>
          <a:p>
            <a:r>
              <a:rPr lang="en-US" dirty="0" smtClean="0"/>
              <a:t>Department Savings</a:t>
            </a:r>
          </a:p>
          <a:p>
            <a:r>
              <a:rPr lang="en-US" dirty="0" smtClean="0"/>
              <a:t>Return on Investment (ROI)</a:t>
            </a:r>
          </a:p>
          <a:p>
            <a:r>
              <a:rPr lang="en-US" dirty="0" smtClean="0"/>
              <a:t>Milestone dates on Departmental Projects</a:t>
            </a:r>
          </a:p>
          <a:p>
            <a:r>
              <a:rPr lang="en-US" dirty="0" smtClean="0"/>
              <a:t>Regulatory Compliance</a:t>
            </a:r>
          </a:p>
          <a:p>
            <a:r>
              <a:rPr lang="en-US" dirty="0" smtClean="0"/>
              <a:t>Corporate Policies</a:t>
            </a:r>
          </a:p>
          <a:p>
            <a:r>
              <a:rPr lang="en-US" dirty="0" smtClean="0"/>
              <a:t>Any other metric that they are directly measured on</a:t>
            </a:r>
            <a:endParaRPr lang="en-US" dirty="0"/>
          </a:p>
        </p:txBody>
      </p:sp>
      <p:sp>
        <p:nvSpPr>
          <p:cNvPr id="4" name="Title 1"/>
          <p:cNvSpPr>
            <a:spLocks noGrp="1"/>
          </p:cNvSpPr>
          <p:nvPr>
            <p:ph type="title"/>
          </p:nvPr>
        </p:nvSpPr>
        <p:spPr/>
        <p:txBody>
          <a:bodyPr/>
          <a:lstStyle/>
          <a:p>
            <a:r>
              <a:rPr lang="en-US" dirty="0" smtClean="0"/>
              <a:t>Manager / Business Unit Leader</a:t>
            </a:r>
            <a:endParaRPr lang="en-US" dirty="0"/>
          </a:p>
        </p:txBody>
      </p:sp>
      <p:sp>
        <p:nvSpPr>
          <p:cNvPr id="6" name="Rectangle 5"/>
          <p:cNvSpPr/>
          <p:nvPr/>
        </p:nvSpPr>
        <p:spPr>
          <a:xfrm>
            <a:off x="381000" y="1143000"/>
            <a:ext cx="8305800" cy="76200"/>
          </a:xfrm>
          <a:prstGeom prst="rect">
            <a:avLst/>
          </a:prstGeom>
          <a:gradFill flip="none" rotWithShape="1">
            <a:gsLst>
              <a:gs pos="49000">
                <a:schemeClr val="tx1">
                  <a:lumMod val="65000"/>
                  <a:lumOff val="35000"/>
                </a:schemeClr>
              </a:gs>
              <a:gs pos="80000">
                <a:schemeClr val="accent1">
                  <a:tint val="44500"/>
                  <a:satMod val="160000"/>
                </a:schemeClr>
              </a:gs>
              <a:gs pos="81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3857</TotalTime>
  <Words>6064</Words>
  <Application>Microsoft Office PowerPoint</Application>
  <PresentationFormat>On-screen Show (4:3)</PresentationFormat>
  <Paragraphs>286</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Security Awareness – Many Audiences, Many Messages</vt:lpstr>
      <vt:lpstr>Motivations for Security Awareness</vt:lpstr>
      <vt:lpstr>The Message is NOT One Size Fits All</vt:lpstr>
      <vt:lpstr>How Can you Phrase Your Message?</vt:lpstr>
      <vt:lpstr>So What Motivators Apply?</vt:lpstr>
      <vt:lpstr>Senior Management</vt:lpstr>
      <vt:lpstr>Senior Management</vt:lpstr>
      <vt:lpstr>Manager / Business Unit Leader</vt:lpstr>
      <vt:lpstr>Manager / Business Unit Leader</vt:lpstr>
      <vt:lpstr>Human Resources</vt:lpstr>
      <vt:lpstr>Human Resources</vt:lpstr>
      <vt:lpstr>IT Director</vt:lpstr>
      <vt:lpstr>IT Director</vt:lpstr>
      <vt:lpstr>IT Director (Continued)</vt:lpstr>
      <vt:lpstr>Developer / Business Analyst</vt:lpstr>
      <vt:lpstr>Developer / Business Analyst</vt:lpstr>
      <vt:lpstr>Helpdesk</vt:lpstr>
      <vt:lpstr>Helpdesk</vt:lpstr>
      <vt:lpstr>Engineer</vt:lpstr>
      <vt:lpstr>Engineer</vt:lpstr>
      <vt:lpstr>Graphic Artist</vt:lpstr>
      <vt:lpstr>Graphic Artist</vt:lpstr>
      <vt:lpstr>Salespeople</vt:lpstr>
      <vt:lpstr>Salespeople</vt:lpstr>
      <vt:lpstr>Shop Floor</vt:lpstr>
      <vt:lpstr>Shop Floor</vt:lpstr>
      <vt:lpstr>Shop Floor (Continued)</vt:lpstr>
      <vt:lpstr>Support Staff</vt:lpstr>
      <vt:lpstr>Support Staff</vt:lpstr>
      <vt:lpstr>Support Staff</vt:lpstr>
      <vt:lpstr>Slide 31</vt:lpstr>
    </vt:vector>
  </TitlesOfParts>
  <Company>Metafore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 VandenBrink</dc:creator>
  <cp:lastModifiedBy>Rob VandenBrink</cp:lastModifiedBy>
  <cp:revision>24</cp:revision>
  <dcterms:created xsi:type="dcterms:W3CDTF">2010-04-17T03:34:54Z</dcterms:created>
  <dcterms:modified xsi:type="dcterms:W3CDTF">2010-04-25T19:56:59Z</dcterms:modified>
</cp:coreProperties>
</file>